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5203150" cy="36004500"/>
  <p:notesSz cx="6858000" cy="9144000"/>
  <p:defaultTextStyle>
    <a:defPPr>
      <a:defRPr lang="es-CO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8" autoAdjust="0"/>
    <p:restoredTop sz="94660"/>
  </p:normalViewPr>
  <p:slideViewPr>
    <p:cSldViewPr>
      <p:cViewPr varScale="1">
        <p:scale>
          <a:sx n="16" d="100"/>
          <a:sy n="16" d="100"/>
        </p:scale>
        <p:origin x="762" y="90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30B8A-D7BA-4FF1-8EAD-E603E9F8C51F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FD9C3-23EA-42BF-95B0-D1FEA3A2A46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98D9A-B5E8-402A-B3E6-2E38A417A97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311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827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384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101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701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58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26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300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056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18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292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58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41D3-BF97-4625-B3A4-A211B691AFE0}" type="datetimeFigureOut">
              <a:rPr lang="es-CO" smtClean="0"/>
              <a:t>03/04/2017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D019-229A-46AA-84F8-0CAC6CF514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29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56 Rectángulo"/>
          <p:cNvSpPr/>
          <p:nvPr/>
        </p:nvSpPr>
        <p:spPr>
          <a:xfrm>
            <a:off x="205313" y="9217274"/>
            <a:ext cx="8505495" cy="76685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s-CO" sz="4000" dirty="0">
              <a:solidFill>
                <a:prstClr val="white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0" y="0"/>
            <a:ext cx="25203150" cy="2880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s-CO" sz="6500" b="1" dirty="0">
              <a:solidFill>
                <a:prstClr val="white"/>
              </a:solidFill>
            </a:endParaRPr>
          </a:p>
        </p:txBody>
      </p:sp>
      <p:sp>
        <p:nvSpPr>
          <p:cNvPr id="15" name="AutoShape 250"/>
          <p:cNvSpPr>
            <a:spLocks noChangeArrowheads="1"/>
          </p:cNvSpPr>
          <p:nvPr/>
        </p:nvSpPr>
        <p:spPr bwMode="auto">
          <a:xfrm>
            <a:off x="277322" y="9238208"/>
            <a:ext cx="8335824" cy="747744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/>
        </p:spPr>
        <p:txBody>
          <a:bodyPr wrap="square" lIns="0" tIns="0" rIns="0" bIns="69952" anchor="b">
            <a:spAutoFit/>
          </a:bodyPr>
          <a:lstStyle/>
          <a:p>
            <a:r>
              <a:rPr lang="es-CO" sz="4400" b="1" dirty="0">
                <a:solidFill>
                  <a:schemeClr val="bg1"/>
                </a:solidFill>
                <a:cs typeface="Arial" panose="020B0604020202020204" pitchFamily="34" charset="0"/>
              </a:rPr>
              <a:t>PUNTOS CRÍTICOS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2880559"/>
            <a:ext cx="25203150" cy="11341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r"/>
            <a:r>
              <a:rPr lang="es-CO" sz="4000" b="1" i="1" dirty="0">
                <a:solidFill>
                  <a:schemeClr val="tx1"/>
                </a:solidFill>
              </a:rPr>
              <a:t>Autores: Rosa María Esteban - Oscar Fernando Polanco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7593" y="-143766"/>
            <a:ext cx="23944129" cy="3261662"/>
          </a:xfrm>
          <a:prstGeom prst="rect">
            <a:avLst/>
          </a:prstGeom>
          <a:noFill/>
        </p:spPr>
        <p:txBody>
          <a:bodyPr wrap="square" lIns="349758" tIns="174879" rIns="349758" bIns="174879" rtlCol="0">
            <a:spAutoFit/>
          </a:bodyPr>
          <a:lstStyle/>
          <a:p>
            <a:pPr algn="ctr"/>
            <a:endParaRPr lang="es-CO" sz="6300" b="1" dirty="0">
              <a:solidFill>
                <a:schemeClr val="bg1"/>
              </a:solidFill>
            </a:endParaRPr>
          </a:p>
          <a:p>
            <a:pPr algn="ctr"/>
            <a:r>
              <a:rPr lang="es-CO" sz="6300" b="1" dirty="0">
                <a:solidFill>
                  <a:schemeClr val="bg1"/>
                </a:solidFill>
              </a:rPr>
              <a:t>LAS ESTIBAS TIENEN VALOR</a:t>
            </a:r>
          </a:p>
          <a:p>
            <a:pPr algn="ctr"/>
            <a:endParaRPr lang="es-CO" sz="6300" dirty="0">
              <a:solidFill>
                <a:schemeClr val="bg1"/>
              </a:solidFill>
            </a:endParaRPr>
          </a:p>
        </p:txBody>
      </p:sp>
      <p:cxnSp>
        <p:nvCxnSpPr>
          <p:cNvPr id="75" name="45 Conector recto"/>
          <p:cNvCxnSpPr/>
          <p:nvPr/>
        </p:nvCxnSpPr>
        <p:spPr>
          <a:xfrm flipV="1">
            <a:off x="8561086" y="9924593"/>
            <a:ext cx="16919211" cy="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63 Rectángulo"/>
          <p:cNvSpPr/>
          <p:nvPr/>
        </p:nvSpPr>
        <p:spPr>
          <a:xfrm>
            <a:off x="1861498" y="10945466"/>
            <a:ext cx="23238152" cy="16532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800"/>
          </a:p>
        </p:txBody>
      </p:sp>
      <p:sp>
        <p:nvSpPr>
          <p:cNvPr id="81" name="70 Rectángulo"/>
          <p:cNvSpPr/>
          <p:nvPr/>
        </p:nvSpPr>
        <p:spPr>
          <a:xfrm>
            <a:off x="1801807" y="12960763"/>
            <a:ext cx="23297843" cy="3649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800"/>
          </a:p>
        </p:txBody>
      </p:sp>
      <p:sp>
        <p:nvSpPr>
          <p:cNvPr id="82" name="71 Pentágono"/>
          <p:cNvSpPr/>
          <p:nvPr/>
        </p:nvSpPr>
        <p:spPr>
          <a:xfrm>
            <a:off x="565354" y="12951803"/>
            <a:ext cx="5104336" cy="350647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3600" b="1" dirty="0">
                <a:solidFill>
                  <a:prstClr val="black"/>
                </a:solidFill>
              </a:rPr>
              <a:t>Causas</a:t>
            </a:r>
          </a:p>
        </p:txBody>
      </p:sp>
      <p:sp>
        <p:nvSpPr>
          <p:cNvPr id="83" name="72 Rectángulo"/>
          <p:cNvSpPr/>
          <p:nvPr/>
        </p:nvSpPr>
        <p:spPr>
          <a:xfrm>
            <a:off x="1798042" y="16562090"/>
            <a:ext cx="23301608" cy="1584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800"/>
          </a:p>
        </p:txBody>
      </p:sp>
      <p:sp>
        <p:nvSpPr>
          <p:cNvPr id="84" name="74 Pentágono"/>
          <p:cNvSpPr/>
          <p:nvPr/>
        </p:nvSpPr>
        <p:spPr>
          <a:xfrm>
            <a:off x="636914" y="10945466"/>
            <a:ext cx="5104336" cy="165324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3600" b="1" dirty="0">
                <a:solidFill>
                  <a:prstClr val="black"/>
                </a:solidFill>
              </a:rPr>
              <a:t>Punto Crítico</a:t>
            </a:r>
          </a:p>
        </p:txBody>
      </p:sp>
      <p:sp>
        <p:nvSpPr>
          <p:cNvPr id="85" name="75 Pentágono"/>
          <p:cNvSpPr/>
          <p:nvPr/>
        </p:nvSpPr>
        <p:spPr>
          <a:xfrm>
            <a:off x="573586" y="16562090"/>
            <a:ext cx="5104336" cy="158417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3600" b="1" dirty="0">
                <a:solidFill>
                  <a:prstClr val="black"/>
                </a:solidFill>
              </a:rPr>
              <a:t>Pérdidas económicas</a:t>
            </a:r>
          </a:p>
        </p:txBody>
      </p:sp>
      <p:sp>
        <p:nvSpPr>
          <p:cNvPr id="86" name="48 Proceso alternativo"/>
          <p:cNvSpPr/>
          <p:nvPr/>
        </p:nvSpPr>
        <p:spPr>
          <a:xfrm>
            <a:off x="21900780" y="10206479"/>
            <a:ext cx="1310779" cy="115517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4200" b="1" dirty="0">
                <a:solidFill>
                  <a:schemeClr val="tx1"/>
                </a:solidFill>
              </a:rPr>
              <a:t>1</a:t>
            </a:r>
          </a:p>
        </p:txBody>
      </p:sp>
      <p:graphicFrame>
        <p:nvGraphicFramePr>
          <p:cNvPr id="8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94977"/>
              </p:ext>
            </p:extLst>
          </p:nvPr>
        </p:nvGraphicFramePr>
        <p:xfrm>
          <a:off x="6055849" y="10987485"/>
          <a:ext cx="18453555" cy="831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4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693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47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61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  <a:p>
                      <a:pPr marL="0" marR="0" lvl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Almacenamiento y disposición de estibas de madera (aprox. 9 mil/año)</a:t>
                      </a:r>
                    </a:p>
                    <a:p>
                      <a:pPr marL="0" marR="0" lvl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  <a:p>
                      <a:pPr marL="0" marR="0" lvl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  <a:p>
                      <a:pPr marL="0" marR="0" lvl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El área de despachos y producción actualmente no controla el almacenamiento  y uso de las estibas de madera que llegan con materia prima importada, a pesar que dichas estibas sirven para el almacenamiento de producción nacional.</a:t>
                      </a:r>
                    </a:p>
                    <a:p>
                      <a:pPr marL="0" marR="0" lvl="0" indent="0" algn="just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Las </a:t>
                      </a:r>
                      <a:r>
                        <a:rPr kumimoji="0" lang="es-MX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estibas de madera que llegan de los importados se almacenan a la intemperie, son golpeadas por el montacargas o se utilizan para almacenar residuos, lo que genera una reducción en su vida útil, y con ello sobrecostos por reparación de estibas o la necesidad de comprar nuevas.</a:t>
                      </a:r>
                    </a:p>
                    <a:p>
                      <a:pPr marL="0" marR="0" lvl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3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3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36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CO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3200" dirty="0">
                          <a:solidFill>
                            <a:schemeClr val="tx1"/>
                          </a:solidFill>
                          <a:latin typeface="+mn-lt"/>
                        </a:rPr>
                        <a:t>Compra </a:t>
                      </a:r>
                      <a:r>
                        <a:rPr lang="es-CO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estibas nuevas </a:t>
                      </a:r>
                      <a:r>
                        <a:rPr lang="es-CO" sz="3200" dirty="0">
                          <a:solidFill>
                            <a:schemeClr val="tx1"/>
                          </a:solidFill>
                          <a:latin typeface="+mn-lt"/>
                        </a:rPr>
                        <a:t>madera: CO$ 70.000.000 millones /año aproximadamente. </a:t>
                      </a: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4350">
                <a:tc>
                  <a:txBody>
                    <a:bodyPr/>
                    <a:lstStyle/>
                    <a:p>
                      <a:pPr algn="ctr"/>
                      <a:endParaRPr lang="es-CO" sz="3200" dirty="0">
                        <a:latin typeface="+mn-lt"/>
                      </a:endParaRPr>
                    </a:p>
                  </a:txBody>
                  <a:tcPr marL="252032" marR="252032" marT="240030" marB="24003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3200" dirty="0">
                        <a:latin typeface="+mn-lt"/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3200" dirty="0">
                        <a:latin typeface="+mn-lt"/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4" name="44 Conector recto"/>
          <p:cNvCxnSpPr/>
          <p:nvPr/>
        </p:nvCxnSpPr>
        <p:spPr>
          <a:xfrm flipV="1">
            <a:off x="6749110" y="18722328"/>
            <a:ext cx="18483896" cy="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6" descr="http://progressinlending.com/wp-content/uploads/2012/12/money-ic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4" t="12867" r="13959" b="15496"/>
          <a:stretch/>
        </p:blipFill>
        <p:spPr bwMode="auto">
          <a:xfrm>
            <a:off x="9073994" y="30643976"/>
            <a:ext cx="1482124" cy="15738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110 Rectángulo redondeado"/>
          <p:cNvSpPr/>
          <p:nvPr/>
        </p:nvSpPr>
        <p:spPr>
          <a:xfrm>
            <a:off x="17370635" y="25563512"/>
            <a:ext cx="7138769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4000" b="1" dirty="0">
                <a:solidFill>
                  <a:prstClr val="black"/>
                </a:solidFill>
              </a:rPr>
              <a:t>Beneficios ambientales</a:t>
            </a:r>
          </a:p>
        </p:txBody>
      </p:sp>
      <p:pic>
        <p:nvPicPr>
          <p:cNvPr id="97" name="Picture 2" descr="http://www.clipartbest.com/cliparts/bcy/rp5/bcyrp5gc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70" y="33483970"/>
            <a:ext cx="1426648" cy="149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115 Rectángulo redondeado"/>
          <p:cNvSpPr/>
          <p:nvPr/>
        </p:nvSpPr>
        <p:spPr>
          <a:xfrm>
            <a:off x="9161723" y="25635098"/>
            <a:ext cx="7616316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4000" b="1" dirty="0">
                <a:solidFill>
                  <a:prstClr val="black"/>
                </a:solidFill>
              </a:rPr>
              <a:t>Beneficios económicos</a:t>
            </a:r>
          </a:p>
        </p:txBody>
      </p:sp>
      <p:grpSp>
        <p:nvGrpSpPr>
          <p:cNvPr id="105" name="117 Grupo"/>
          <p:cNvGrpSpPr/>
          <p:nvPr/>
        </p:nvGrpSpPr>
        <p:grpSpPr>
          <a:xfrm>
            <a:off x="10996966" y="27625803"/>
            <a:ext cx="5853081" cy="2041743"/>
            <a:chOff x="3896309" y="5545373"/>
            <a:chExt cx="1755811" cy="475915"/>
          </a:xfrm>
        </p:grpSpPr>
        <p:sp>
          <p:nvSpPr>
            <p:cNvPr id="106" name="121 Rectángulo redondeado"/>
            <p:cNvSpPr/>
            <p:nvPr/>
          </p:nvSpPr>
          <p:spPr>
            <a:xfrm>
              <a:off x="3896309" y="5545373"/>
              <a:ext cx="1755811" cy="47591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>
                <a:solidFill>
                  <a:schemeClr val="tx1"/>
                </a:solidFill>
              </a:endParaRPr>
            </a:p>
          </p:txBody>
        </p:sp>
        <p:sp>
          <p:nvSpPr>
            <p:cNvPr id="107" name="Rectangle 8"/>
            <p:cNvSpPr txBox="1"/>
            <p:nvPr/>
          </p:nvSpPr>
          <p:spPr>
            <a:xfrm>
              <a:off x="3968317" y="5618801"/>
              <a:ext cx="1612570" cy="2869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algn="ctr">
                <a:defRPr sz="4000">
                  <a:solidFill>
                    <a:schemeClr val="tx1"/>
                  </a:solidFill>
                </a:defRPr>
              </a:lvl1pPr>
            </a:lstStyle>
            <a:p>
              <a:r>
                <a:rPr lang="es-CO" b="1" dirty="0"/>
                <a:t>Inversión inicial</a:t>
              </a:r>
            </a:p>
            <a:p>
              <a:r>
                <a:rPr lang="es-CO" b="1" dirty="0"/>
                <a:t>CO$ 2.850.000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118 CuadroTexto"/>
              <p:cNvSpPr txBox="1"/>
              <p:nvPr/>
            </p:nvSpPr>
            <p:spPr>
              <a:xfrm>
                <a:off x="9217199" y="27836915"/>
                <a:ext cx="133891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9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9000" b="1" i="1" smtClean="0"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es-CO" sz="90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s-CO" sz="9000" b="1" dirty="0"/>
              </a:p>
            </p:txBody>
          </p:sp>
        </mc:Choice>
        <mc:Fallback xmlns="">
          <p:sp>
            <p:nvSpPr>
              <p:cNvPr id="108" name="1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199" y="27836915"/>
                <a:ext cx="1338919" cy="14773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56 Rectángulo"/>
          <p:cNvSpPr/>
          <p:nvPr/>
        </p:nvSpPr>
        <p:spPr>
          <a:xfrm>
            <a:off x="23634904" y="10369400"/>
            <a:ext cx="1113164" cy="100422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50000"/>
              <a:hueOff val="4321"/>
              <a:satOff val="241"/>
              <a:lumOff val="-309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349758" tIns="174879" rIns="349758" bIns="174879"/>
          <a:lstStyle/>
          <a:p>
            <a:endParaRPr lang="es-CO" sz="40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59" name="AutoShape 250"/>
          <p:cNvSpPr>
            <a:spLocks noChangeArrowheads="1"/>
          </p:cNvSpPr>
          <p:nvPr/>
        </p:nvSpPr>
        <p:spPr bwMode="auto">
          <a:xfrm>
            <a:off x="636914" y="23824625"/>
            <a:ext cx="8990198" cy="655411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/>
        </p:spPr>
        <p:txBody>
          <a:bodyPr wrap="square" lIns="0" tIns="0" rIns="0" bIns="69952" anchor="b">
            <a:spAutoFit/>
          </a:bodyPr>
          <a:lstStyle/>
          <a:p>
            <a:pPr algn="ctr"/>
            <a:r>
              <a:rPr lang="es-CO" sz="3800" b="1" dirty="0">
                <a:cs typeface="Arial" panose="020B0604020202020204" pitchFamily="34" charset="0"/>
              </a:rPr>
              <a:t>SITUACION ACUTAL</a:t>
            </a:r>
            <a:r>
              <a:rPr lang="es-CO" sz="3800" b="1" dirty="0">
                <a:solidFill>
                  <a:prstClr val="white"/>
                </a:solidFill>
                <a:cs typeface="Arial" panose="020B0604020202020204" pitchFamily="34" charset="0"/>
              </a:rPr>
              <a:t>ML</a:t>
            </a:r>
          </a:p>
        </p:txBody>
      </p:sp>
      <p:grpSp>
        <p:nvGrpSpPr>
          <p:cNvPr id="72" name="117 Grupo"/>
          <p:cNvGrpSpPr/>
          <p:nvPr/>
        </p:nvGrpSpPr>
        <p:grpSpPr>
          <a:xfrm>
            <a:off x="11009192" y="30387626"/>
            <a:ext cx="5853081" cy="2041743"/>
            <a:chOff x="3896309" y="5545373"/>
            <a:chExt cx="1755811" cy="475915"/>
          </a:xfrm>
        </p:grpSpPr>
        <p:sp>
          <p:nvSpPr>
            <p:cNvPr id="73" name="121 Rectángulo redondeado"/>
            <p:cNvSpPr/>
            <p:nvPr/>
          </p:nvSpPr>
          <p:spPr>
            <a:xfrm>
              <a:off x="3896309" y="5545373"/>
              <a:ext cx="1755811" cy="47591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>
                <a:solidFill>
                  <a:schemeClr val="tx1"/>
                </a:solidFill>
              </a:endParaRPr>
            </a:p>
          </p:txBody>
        </p:sp>
        <p:sp>
          <p:nvSpPr>
            <p:cNvPr id="74" name="Rectangle 8"/>
            <p:cNvSpPr txBox="1"/>
            <p:nvPr/>
          </p:nvSpPr>
          <p:spPr>
            <a:xfrm>
              <a:off x="3968317" y="5618801"/>
              <a:ext cx="1612570" cy="2869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algn="ctr">
                <a:defRPr sz="4000">
                  <a:solidFill>
                    <a:schemeClr val="tx1"/>
                  </a:solidFill>
                </a:defRPr>
              </a:lvl1pPr>
            </a:lstStyle>
            <a:p>
              <a:r>
                <a:rPr lang="es-CO" b="1" dirty="0"/>
                <a:t>Ahorros económicos CO$ 30,031,500</a:t>
              </a:r>
            </a:p>
          </p:txBody>
        </p:sp>
      </p:grpSp>
      <p:grpSp>
        <p:nvGrpSpPr>
          <p:cNvPr id="78" name="117 Grupo"/>
          <p:cNvGrpSpPr/>
          <p:nvPr/>
        </p:nvGrpSpPr>
        <p:grpSpPr>
          <a:xfrm>
            <a:off x="11010483" y="33170632"/>
            <a:ext cx="5853081" cy="2041743"/>
            <a:chOff x="3896309" y="5545373"/>
            <a:chExt cx="1755811" cy="475915"/>
          </a:xfrm>
        </p:grpSpPr>
        <p:sp>
          <p:nvSpPr>
            <p:cNvPr id="79" name="121 Rectángulo redondeado"/>
            <p:cNvSpPr/>
            <p:nvPr/>
          </p:nvSpPr>
          <p:spPr>
            <a:xfrm>
              <a:off x="3896309" y="5545373"/>
              <a:ext cx="1755811" cy="47591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>
                <a:solidFill>
                  <a:schemeClr val="tx1"/>
                </a:solidFill>
              </a:endParaRPr>
            </a:p>
          </p:txBody>
        </p:sp>
        <p:sp>
          <p:nvSpPr>
            <p:cNvPr id="90" name="Rectangle 8"/>
            <p:cNvSpPr txBox="1"/>
            <p:nvPr/>
          </p:nvSpPr>
          <p:spPr>
            <a:xfrm>
              <a:off x="3968317" y="5618801"/>
              <a:ext cx="1612570" cy="2869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algn="ctr">
                <a:defRPr sz="4000">
                  <a:solidFill>
                    <a:schemeClr val="tx1"/>
                  </a:solidFill>
                </a:defRPr>
              </a:lvl1pPr>
            </a:lstStyle>
            <a:p>
              <a:r>
                <a:rPr lang="es-CO" b="1" dirty="0">
                  <a:cs typeface="Times New Roman" pitchFamily="18" charset="0"/>
                </a:rPr>
                <a:t>Tiempo de retorno de inversión: 1 mes</a:t>
              </a:r>
              <a:endParaRPr lang="es-CO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-41830" y="18320057"/>
            <a:ext cx="6840934" cy="895899"/>
            <a:chOff x="75252" y="22620683"/>
            <a:chExt cx="8743747" cy="1772710"/>
          </a:xfrm>
        </p:grpSpPr>
        <p:sp>
          <p:nvSpPr>
            <p:cNvPr id="58" name="57 Rectángulo"/>
            <p:cNvSpPr/>
            <p:nvPr/>
          </p:nvSpPr>
          <p:spPr>
            <a:xfrm>
              <a:off x="75252" y="22620683"/>
              <a:ext cx="8679847" cy="177271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 dirty="0">
                <a:solidFill>
                  <a:prstClr val="white"/>
                </a:solidFill>
              </a:endParaRPr>
            </a:p>
          </p:txBody>
        </p:sp>
        <p:sp>
          <p:nvSpPr>
            <p:cNvPr id="49" name="AutoShape 250"/>
            <p:cNvSpPr>
              <a:spLocks noChangeArrowheads="1"/>
            </p:cNvSpPr>
            <p:nvPr/>
          </p:nvSpPr>
          <p:spPr bwMode="auto">
            <a:xfrm>
              <a:off x="483175" y="23440238"/>
              <a:ext cx="8335824" cy="747744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wrap="square" lIns="0" tIns="0" rIns="0" bIns="69952" anchor="b">
              <a:spAutoFit/>
            </a:bodyPr>
            <a:lstStyle/>
            <a:p>
              <a:r>
                <a:rPr lang="es-CO" sz="4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PROYECTO DE PML</a:t>
              </a:r>
            </a:p>
          </p:txBody>
        </p:sp>
      </p:grpSp>
      <p:sp>
        <p:nvSpPr>
          <p:cNvPr id="93" name="41 Marco"/>
          <p:cNvSpPr/>
          <p:nvPr/>
        </p:nvSpPr>
        <p:spPr>
          <a:xfrm>
            <a:off x="205313" y="19514418"/>
            <a:ext cx="24781638" cy="16273808"/>
          </a:xfrm>
          <a:prstGeom prst="frame">
            <a:avLst>
              <a:gd name="adj1" fmla="val 122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s-CO" sz="4000">
              <a:solidFill>
                <a:prstClr val="black"/>
              </a:solidFill>
            </a:endParaRPr>
          </a:p>
        </p:txBody>
      </p:sp>
      <p:sp>
        <p:nvSpPr>
          <p:cNvPr id="92" name="23 CuadroTexto"/>
          <p:cNvSpPr txBox="1"/>
          <p:nvPr/>
        </p:nvSpPr>
        <p:spPr>
          <a:xfrm>
            <a:off x="1059959" y="19911977"/>
            <a:ext cx="23131527" cy="3677160"/>
          </a:xfrm>
          <a:prstGeom prst="rect">
            <a:avLst/>
          </a:prstGeom>
          <a:solidFill>
            <a:schemeClr val="bg1"/>
          </a:solidFill>
        </p:spPr>
        <p:txBody>
          <a:bodyPr wrap="square" lIns="349758" tIns="174879" rIns="349758" bIns="174879" rtlCol="0">
            <a:spAutoFit/>
          </a:bodyPr>
          <a:lstStyle/>
          <a:p>
            <a:pPr algn="ctr"/>
            <a:r>
              <a:rPr lang="es-CO" sz="3600" b="1" dirty="0"/>
              <a:t>Recuperar y manipular adecuadamente  la mayor cantidad de estibas de madera, obtenidas de lo importados; para incorporarlas al proceso de almacenamiento de producto terminado.</a:t>
            </a:r>
          </a:p>
          <a:p>
            <a:pPr algn="ctr"/>
            <a:endParaRPr lang="es-CO" sz="36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altLang="es-CO" sz="3600" dirty="0"/>
              <a:t>Se espera aprovechar un promedio de 7.000 estibas de madera que llegan con importados al año,  un 93 %.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altLang="es-CO" sz="3600" dirty="0"/>
              <a:t>Reducir los costos por compra de estiba nueva en un 92%.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altLang="es-CO" sz="3600" dirty="0"/>
              <a:t>Reducir los accidentes laborales por condiciones inseguras </a:t>
            </a:r>
            <a:r>
              <a:rPr lang="es-ES" altLang="es-CO" sz="3600"/>
              <a:t>de almacenamiento.</a:t>
            </a:r>
            <a:endParaRPr lang="es-ES" altLang="es-CO" sz="3600" dirty="0"/>
          </a:p>
        </p:txBody>
      </p:sp>
      <p:grpSp>
        <p:nvGrpSpPr>
          <p:cNvPr id="65" name="117 Grupo"/>
          <p:cNvGrpSpPr/>
          <p:nvPr/>
        </p:nvGrpSpPr>
        <p:grpSpPr>
          <a:xfrm>
            <a:off x="18801980" y="27735511"/>
            <a:ext cx="5763286" cy="1494799"/>
            <a:chOff x="3896309" y="5545373"/>
            <a:chExt cx="1755811" cy="475915"/>
          </a:xfrm>
        </p:grpSpPr>
        <p:sp>
          <p:nvSpPr>
            <p:cNvPr id="67" name="121 Rectángulo redondeado"/>
            <p:cNvSpPr/>
            <p:nvPr/>
          </p:nvSpPr>
          <p:spPr>
            <a:xfrm>
              <a:off x="3896309" y="5545373"/>
              <a:ext cx="1755811" cy="47591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>
                <a:solidFill>
                  <a:schemeClr val="tx1"/>
                </a:solidFill>
              </a:endParaRPr>
            </a:p>
          </p:txBody>
        </p:sp>
        <p:sp>
          <p:nvSpPr>
            <p:cNvPr id="68" name="Rectangle 8"/>
            <p:cNvSpPr txBox="1"/>
            <p:nvPr/>
          </p:nvSpPr>
          <p:spPr>
            <a:xfrm>
              <a:off x="3968317" y="5618801"/>
              <a:ext cx="1612570" cy="2869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algn="ctr">
                <a:defRPr sz="4000">
                  <a:solidFill>
                    <a:schemeClr val="tx1"/>
                  </a:solidFill>
                </a:defRPr>
              </a:lvl1pPr>
            </a:lstStyle>
            <a:p>
              <a:pPr marL="6070" lvl="1" indent="0" algn="ctr">
                <a:buNone/>
              </a:pPr>
              <a:endParaRPr lang="es-CO" sz="40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</p:grpSp>
      <p:sp>
        <p:nvSpPr>
          <p:cNvPr id="69" name="Rectangle 8"/>
          <p:cNvSpPr txBox="1"/>
          <p:nvPr/>
        </p:nvSpPr>
        <p:spPr>
          <a:xfrm>
            <a:off x="18647149" y="27818947"/>
            <a:ext cx="5763287" cy="1231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marL="6070" lvl="1" indent="0" algn="ctr">
              <a:buNone/>
            </a:pPr>
            <a:r>
              <a:rPr lang="es-CO" sz="40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s-CO" sz="4000" b="1" dirty="0" smtClean="0">
                <a:solidFill>
                  <a:prstClr val="black"/>
                </a:solidFill>
                <a:cs typeface="Times New Roman" pitchFamily="18" charset="0"/>
              </a:rPr>
              <a:t>140 Ton </a:t>
            </a:r>
            <a:r>
              <a:rPr lang="es-CO" sz="4000" b="1" dirty="0">
                <a:solidFill>
                  <a:prstClr val="black"/>
                </a:solidFill>
                <a:cs typeface="Times New Roman" pitchFamily="18" charset="0"/>
              </a:rPr>
              <a:t>de </a:t>
            </a:r>
            <a:r>
              <a:rPr lang="es-CO" sz="4000" b="1" dirty="0" smtClean="0">
                <a:solidFill>
                  <a:prstClr val="black"/>
                </a:solidFill>
                <a:cs typeface="Times New Roman" pitchFamily="18" charset="0"/>
              </a:rPr>
              <a:t>madera/año</a:t>
            </a:r>
            <a:endParaRPr lang="es-CO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0" name="56 Rectángulo"/>
          <p:cNvSpPr/>
          <p:nvPr/>
        </p:nvSpPr>
        <p:spPr>
          <a:xfrm>
            <a:off x="16952979" y="27849976"/>
            <a:ext cx="1656184" cy="1478153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50000"/>
              <a:hueOff val="4321"/>
              <a:satOff val="241"/>
              <a:lumOff val="-309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349758" tIns="174879" rIns="349758" bIns="174879"/>
          <a:lstStyle/>
          <a:p>
            <a:endParaRPr lang="es-CO" sz="40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07723"/>
              </p:ext>
            </p:extLst>
          </p:nvPr>
        </p:nvGraphicFramePr>
        <p:xfrm>
          <a:off x="1" y="4168167"/>
          <a:ext cx="14617798" cy="5010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17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34085">
                <a:tc>
                  <a:txBody>
                    <a:bodyPr/>
                    <a:lstStyle/>
                    <a:p>
                      <a:pPr algn="just"/>
                      <a:r>
                        <a:rPr lang="es-CO" sz="4000" b="1" dirty="0">
                          <a:solidFill>
                            <a:sysClr val="windowText" lastClr="000000"/>
                          </a:solidFill>
                        </a:rPr>
                        <a:t>Sector Económico: </a:t>
                      </a:r>
                      <a:r>
                        <a:rPr lang="es-CO" sz="4000" b="0" dirty="0">
                          <a:solidFill>
                            <a:sysClr val="windowText" lastClr="000000"/>
                          </a:solidFill>
                        </a:rPr>
                        <a:t>Manufacturero</a:t>
                      </a: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40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4000" b="1" dirty="0"/>
                        <a:t>Actividad</a:t>
                      </a:r>
                      <a:r>
                        <a:rPr lang="es-CO" sz="4000" b="1" baseline="0" dirty="0"/>
                        <a:t> Principal: </a:t>
                      </a:r>
                      <a:r>
                        <a:rPr lang="es-CO" sz="4000" b="0" baseline="0" dirty="0"/>
                        <a:t>Producción y comercialización de envases en aluminio para bebidas gaseosas, cervezas y energizantes. </a:t>
                      </a:r>
                      <a:endParaRPr lang="es-CO" sz="4000" b="0" dirty="0"/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2055">
                <a:tc>
                  <a:txBody>
                    <a:bodyPr/>
                    <a:lstStyle/>
                    <a:p>
                      <a:pPr algn="just"/>
                      <a:r>
                        <a:rPr lang="es-CO" sz="4000" b="1" dirty="0"/>
                        <a:t>Ubicación: </a:t>
                      </a:r>
                      <a:r>
                        <a:rPr lang="es-CO" sz="4000" b="0" dirty="0"/>
                        <a:t>Tocancipá, Cundinamarca</a:t>
                      </a: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34085">
                <a:tc>
                  <a:txBody>
                    <a:bodyPr/>
                    <a:lstStyle/>
                    <a:p>
                      <a:pPr algn="just"/>
                      <a:r>
                        <a:rPr lang="es-CO" sz="4000" b="1" dirty="0">
                          <a:solidFill>
                            <a:schemeClr val="tx1"/>
                          </a:solidFill>
                        </a:rPr>
                        <a:t>Producción</a:t>
                      </a:r>
                      <a:r>
                        <a:rPr lang="es-CO" sz="4000" b="1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s-CO" sz="4000" b="0" baseline="0" dirty="0">
                          <a:solidFill>
                            <a:schemeClr val="tx1"/>
                          </a:solidFill>
                        </a:rPr>
                        <a:t>100 % de la demanda del país. </a:t>
                      </a:r>
                      <a:endParaRPr lang="es-CO" sz="4000" b="0" dirty="0">
                        <a:solidFill>
                          <a:schemeClr val="tx1"/>
                        </a:solidFill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" name="Picture 2" descr="Logo Prodensa 2014-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65" y="195604"/>
            <a:ext cx="6407969" cy="2025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647149" y="195604"/>
            <a:ext cx="6407969" cy="20202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987285" y="104207"/>
            <a:ext cx="5801820" cy="2295684"/>
          </a:xfrm>
          <a:prstGeom prst="rect">
            <a:avLst/>
          </a:prstGeom>
        </p:spPr>
      </p:pic>
      <p:pic>
        <p:nvPicPr>
          <p:cNvPr id="104" name="Imagen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2842" y="4186249"/>
            <a:ext cx="9972101" cy="5607089"/>
          </a:xfrm>
          <a:prstGeom prst="rect">
            <a:avLst/>
          </a:prstGeom>
        </p:spPr>
      </p:pic>
      <p:pic>
        <p:nvPicPr>
          <p:cNvPr id="71" name="Imagen 70" descr="C:\Users\rosa.esteban\Documents\04-Bases de Datos\fotos auditorias\Fotos exteriores 2016\fotos julio-16\SDC10661.JPG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4" b="19368"/>
          <a:stretch/>
        </p:blipFill>
        <p:spPr bwMode="auto">
          <a:xfrm>
            <a:off x="616807" y="24981842"/>
            <a:ext cx="8104067" cy="4864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Imagen 88" descr="C:\Users\rosa.esteban\Documents\04-Bases de Datos\fotos auditorias\Fotos exteriores 2016\fotos julio-16\SDC10664.JPG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08" t="15726" b="19949"/>
          <a:stretch/>
        </p:blipFill>
        <p:spPr bwMode="auto">
          <a:xfrm>
            <a:off x="616807" y="29845926"/>
            <a:ext cx="8104068" cy="5603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24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276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Cambria Math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Quinones</dc:creator>
  <cp:lastModifiedBy>Nohora Lisbeth Diaz Posada</cp:lastModifiedBy>
  <cp:revision>104</cp:revision>
  <dcterms:created xsi:type="dcterms:W3CDTF">2014-04-15T03:45:59Z</dcterms:created>
  <dcterms:modified xsi:type="dcterms:W3CDTF">2017-04-03T15:20:17Z</dcterms:modified>
</cp:coreProperties>
</file>