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25203150" cy="36004500"/>
  <p:notesSz cx="6858000" cy="9144000"/>
  <p:defaultTextStyle>
    <a:defPPr>
      <a:defRPr lang="es-CO"/>
    </a:defPPr>
    <a:lvl1pPr marL="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1pPr>
    <a:lvl2pPr marL="174879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2pPr>
    <a:lvl3pPr marL="349758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3pPr>
    <a:lvl4pPr marL="524637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4pPr>
    <a:lvl5pPr marL="699516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5pPr>
    <a:lvl6pPr marL="874395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6pPr>
    <a:lvl7pPr marL="1049274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7pPr>
    <a:lvl8pPr marL="1224153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8pPr>
    <a:lvl9pPr marL="1399032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340">
          <p15:clr>
            <a:srgbClr val="A4A3A4"/>
          </p15:clr>
        </p15:guide>
        <p15:guide id="2" pos="79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79" autoAdjust="0"/>
  </p:normalViewPr>
  <p:slideViewPr>
    <p:cSldViewPr>
      <p:cViewPr>
        <p:scale>
          <a:sx n="33" d="100"/>
          <a:sy n="33" d="100"/>
        </p:scale>
        <p:origin x="-738" y="4440"/>
      </p:cViewPr>
      <p:guideLst>
        <p:guide orient="horz" pos="11340"/>
        <p:guide pos="79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E30B8A-D7BA-4FF1-8EAD-E603E9F8C51F}" type="datetimeFigureOut">
              <a:rPr lang="es-CO" smtClean="0"/>
              <a:pPr/>
              <a:t>30/01/2015</a:t>
            </a:fld>
            <a:endParaRPr lang="es-C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28850" y="685800"/>
            <a:ext cx="24003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2FD9C3-23EA-42BF-95B0-D1FEA3A2A46C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860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497580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1pPr>
    <a:lvl2pPr marL="1748790" algn="l" defTabSz="3497580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2pPr>
    <a:lvl3pPr marL="3497580" algn="l" defTabSz="3497580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3pPr>
    <a:lvl4pPr marL="5246370" algn="l" defTabSz="3497580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4pPr>
    <a:lvl5pPr marL="6995160" algn="l" defTabSz="3497580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5pPr>
    <a:lvl6pPr marL="8743950" algn="l" defTabSz="3497580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6pPr>
    <a:lvl7pPr marL="10492740" algn="l" defTabSz="3497580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7pPr>
    <a:lvl8pPr marL="12241530" algn="l" defTabSz="3497580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8pPr>
    <a:lvl9pPr marL="13990320" algn="l" defTabSz="3497580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228850" y="685800"/>
            <a:ext cx="24003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98D9A-B5E8-402A-B3E6-2E38A417A97D}" type="slidenum">
              <a:rPr lang="es-CO" smtClean="0"/>
              <a:pPr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3119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0236" y="11184734"/>
            <a:ext cx="21422678" cy="77176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0473" y="20402550"/>
            <a:ext cx="17642205" cy="92011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7487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4975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2463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995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743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4927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241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99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C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D41D3-BF97-4625-B3A4-A211B691AFE0}" type="datetimeFigureOut">
              <a:rPr lang="es-CO" smtClean="0"/>
              <a:pPr/>
              <a:t>30/01/2015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D019-229A-46AA-84F8-0CAC6CF51439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68270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D41D3-BF97-4625-B3A4-A211B691AFE0}" type="datetimeFigureOut">
              <a:rPr lang="es-CO" smtClean="0"/>
              <a:pPr/>
              <a:t>30/01/2015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D019-229A-46AA-84F8-0CAC6CF51439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93846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272284" y="1441852"/>
            <a:ext cx="5670709" cy="3072050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60157" y="1441852"/>
            <a:ext cx="16592074" cy="3072050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D41D3-BF97-4625-B3A4-A211B691AFE0}" type="datetimeFigureOut">
              <a:rPr lang="es-CO" smtClean="0"/>
              <a:pPr/>
              <a:t>30/01/2015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D019-229A-46AA-84F8-0CAC6CF51439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11014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D41D3-BF97-4625-B3A4-A211B691AFE0}" type="datetimeFigureOut">
              <a:rPr lang="es-CO" smtClean="0"/>
              <a:pPr/>
              <a:t>30/01/2015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D019-229A-46AA-84F8-0CAC6CF51439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07012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875" y="23136228"/>
            <a:ext cx="21422678" cy="7150894"/>
          </a:xfrm>
        </p:spPr>
        <p:txBody>
          <a:bodyPr anchor="t"/>
          <a:lstStyle>
            <a:lvl1pPr algn="l">
              <a:defRPr sz="15300" b="1" cap="all"/>
            </a:lvl1pPr>
          </a:lstStyle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90875" y="15260246"/>
            <a:ext cx="21422678" cy="7875982"/>
          </a:xfrm>
        </p:spPr>
        <p:txBody>
          <a:bodyPr anchor="b"/>
          <a:lstStyle>
            <a:lvl1pPr marL="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1pPr>
            <a:lvl2pPr marL="174879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2pPr>
            <a:lvl3pPr marL="3497580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3pPr>
            <a:lvl4pPr marL="524637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4pPr>
            <a:lvl5pPr marL="699516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5pPr>
            <a:lvl6pPr marL="874395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6pPr>
            <a:lvl7pPr marL="1049274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7pPr>
            <a:lvl8pPr marL="1224153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8pPr>
            <a:lvl9pPr marL="1399032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D41D3-BF97-4625-B3A4-A211B691AFE0}" type="datetimeFigureOut">
              <a:rPr lang="es-CO" smtClean="0"/>
              <a:pPr/>
              <a:t>30/01/2015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D019-229A-46AA-84F8-0CAC6CF51439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25811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0158" y="8401053"/>
            <a:ext cx="11131391" cy="23761306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11601" y="8401053"/>
            <a:ext cx="11131391" cy="23761306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D41D3-BF97-4625-B3A4-A211B691AFE0}" type="datetimeFigureOut">
              <a:rPr lang="es-CO" smtClean="0"/>
              <a:pPr/>
              <a:t>30/01/2015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D019-229A-46AA-84F8-0CAC6CF51439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1262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158" y="8059343"/>
            <a:ext cx="11135768" cy="3358751"/>
          </a:xfrm>
        </p:spPr>
        <p:txBody>
          <a:bodyPr anchor="b"/>
          <a:lstStyle>
            <a:lvl1pPr marL="0" indent="0">
              <a:buNone/>
              <a:defRPr sz="9200" b="1"/>
            </a:lvl1pPr>
            <a:lvl2pPr marL="1748790" indent="0">
              <a:buNone/>
              <a:defRPr sz="7700" b="1"/>
            </a:lvl2pPr>
            <a:lvl3pPr marL="3497580" indent="0">
              <a:buNone/>
              <a:defRPr sz="6900" b="1"/>
            </a:lvl3pPr>
            <a:lvl4pPr marL="5246370" indent="0">
              <a:buNone/>
              <a:defRPr sz="6100" b="1"/>
            </a:lvl4pPr>
            <a:lvl5pPr marL="6995160" indent="0">
              <a:buNone/>
              <a:defRPr sz="6100" b="1"/>
            </a:lvl5pPr>
            <a:lvl6pPr marL="8743950" indent="0">
              <a:buNone/>
              <a:defRPr sz="6100" b="1"/>
            </a:lvl6pPr>
            <a:lvl7pPr marL="10492740" indent="0">
              <a:buNone/>
              <a:defRPr sz="6100" b="1"/>
            </a:lvl7pPr>
            <a:lvl8pPr marL="12241530" indent="0">
              <a:buNone/>
              <a:defRPr sz="6100" b="1"/>
            </a:lvl8pPr>
            <a:lvl9pPr marL="13990320" indent="0">
              <a:buNone/>
              <a:defRPr sz="6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0158" y="11418094"/>
            <a:ext cx="11135768" cy="20744262"/>
          </a:xfrm>
        </p:spPr>
        <p:txBody>
          <a:bodyPr/>
          <a:lstStyle>
            <a:lvl1pPr>
              <a:defRPr sz="92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802852" y="8059343"/>
            <a:ext cx="11140142" cy="3358751"/>
          </a:xfrm>
        </p:spPr>
        <p:txBody>
          <a:bodyPr anchor="b"/>
          <a:lstStyle>
            <a:lvl1pPr marL="0" indent="0">
              <a:buNone/>
              <a:defRPr sz="9200" b="1"/>
            </a:lvl1pPr>
            <a:lvl2pPr marL="1748790" indent="0">
              <a:buNone/>
              <a:defRPr sz="7700" b="1"/>
            </a:lvl2pPr>
            <a:lvl3pPr marL="3497580" indent="0">
              <a:buNone/>
              <a:defRPr sz="6900" b="1"/>
            </a:lvl3pPr>
            <a:lvl4pPr marL="5246370" indent="0">
              <a:buNone/>
              <a:defRPr sz="6100" b="1"/>
            </a:lvl4pPr>
            <a:lvl5pPr marL="6995160" indent="0">
              <a:buNone/>
              <a:defRPr sz="6100" b="1"/>
            </a:lvl5pPr>
            <a:lvl6pPr marL="8743950" indent="0">
              <a:buNone/>
              <a:defRPr sz="6100" b="1"/>
            </a:lvl6pPr>
            <a:lvl7pPr marL="10492740" indent="0">
              <a:buNone/>
              <a:defRPr sz="6100" b="1"/>
            </a:lvl7pPr>
            <a:lvl8pPr marL="12241530" indent="0">
              <a:buNone/>
              <a:defRPr sz="6100" b="1"/>
            </a:lvl8pPr>
            <a:lvl9pPr marL="13990320" indent="0">
              <a:buNone/>
              <a:defRPr sz="6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802852" y="11418094"/>
            <a:ext cx="11140142" cy="20744262"/>
          </a:xfrm>
        </p:spPr>
        <p:txBody>
          <a:bodyPr/>
          <a:lstStyle>
            <a:lvl1pPr>
              <a:defRPr sz="92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D41D3-BF97-4625-B3A4-A211B691AFE0}" type="datetimeFigureOut">
              <a:rPr lang="es-CO" smtClean="0"/>
              <a:pPr/>
              <a:t>30/01/2015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D019-229A-46AA-84F8-0CAC6CF51439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03005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D41D3-BF97-4625-B3A4-A211B691AFE0}" type="datetimeFigureOut">
              <a:rPr lang="es-CO" smtClean="0"/>
              <a:pPr/>
              <a:t>30/01/2015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D019-229A-46AA-84F8-0CAC6CF51439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20567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D41D3-BF97-4625-B3A4-A211B691AFE0}" type="datetimeFigureOut">
              <a:rPr lang="es-CO" smtClean="0"/>
              <a:pPr/>
              <a:t>30/01/2015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D019-229A-46AA-84F8-0CAC6CF51439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1189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159" y="1433512"/>
            <a:ext cx="8291663" cy="6100763"/>
          </a:xfrm>
        </p:spPr>
        <p:txBody>
          <a:bodyPr anchor="b"/>
          <a:lstStyle>
            <a:lvl1pPr algn="l">
              <a:defRPr sz="7700" b="1"/>
            </a:lvl1pPr>
          </a:lstStyle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53732" y="1433515"/>
            <a:ext cx="14089261" cy="30728843"/>
          </a:xfrm>
        </p:spPr>
        <p:txBody>
          <a:bodyPr/>
          <a:lstStyle>
            <a:lvl1pPr>
              <a:defRPr sz="12200"/>
            </a:lvl1pPr>
            <a:lvl2pPr>
              <a:defRPr sz="10700"/>
            </a:lvl2pPr>
            <a:lvl3pPr>
              <a:defRPr sz="92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60159" y="7534278"/>
            <a:ext cx="8291663" cy="24628081"/>
          </a:xfrm>
        </p:spPr>
        <p:txBody>
          <a:bodyPr/>
          <a:lstStyle>
            <a:lvl1pPr marL="0" indent="0">
              <a:buNone/>
              <a:defRPr sz="5400"/>
            </a:lvl1pPr>
            <a:lvl2pPr marL="1748790" indent="0">
              <a:buNone/>
              <a:defRPr sz="4600"/>
            </a:lvl2pPr>
            <a:lvl3pPr marL="3497580" indent="0">
              <a:buNone/>
              <a:defRPr sz="3800"/>
            </a:lvl3pPr>
            <a:lvl4pPr marL="5246370" indent="0">
              <a:buNone/>
              <a:defRPr sz="3400"/>
            </a:lvl4pPr>
            <a:lvl5pPr marL="6995160" indent="0">
              <a:buNone/>
              <a:defRPr sz="3400"/>
            </a:lvl5pPr>
            <a:lvl6pPr marL="8743950" indent="0">
              <a:buNone/>
              <a:defRPr sz="3400"/>
            </a:lvl6pPr>
            <a:lvl7pPr marL="10492740" indent="0">
              <a:buNone/>
              <a:defRPr sz="3400"/>
            </a:lvl7pPr>
            <a:lvl8pPr marL="12241530" indent="0">
              <a:buNone/>
              <a:defRPr sz="3400"/>
            </a:lvl8pPr>
            <a:lvl9pPr marL="13990320" indent="0">
              <a:buNone/>
              <a:defRPr sz="3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D41D3-BF97-4625-B3A4-A211B691AFE0}" type="datetimeFigureOut">
              <a:rPr lang="es-CO" smtClean="0"/>
              <a:pPr/>
              <a:t>30/01/2015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D019-229A-46AA-84F8-0CAC6CF51439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2924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9994" y="25203150"/>
            <a:ext cx="15121890" cy="2975375"/>
          </a:xfrm>
        </p:spPr>
        <p:txBody>
          <a:bodyPr anchor="b"/>
          <a:lstStyle>
            <a:lvl1pPr algn="l">
              <a:defRPr sz="7700" b="1"/>
            </a:lvl1pPr>
          </a:lstStyle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39994" y="3217069"/>
            <a:ext cx="15121890" cy="21602700"/>
          </a:xfrm>
        </p:spPr>
        <p:txBody>
          <a:bodyPr/>
          <a:lstStyle>
            <a:lvl1pPr marL="0" indent="0">
              <a:buNone/>
              <a:defRPr sz="12200"/>
            </a:lvl1pPr>
            <a:lvl2pPr marL="1748790" indent="0">
              <a:buNone/>
              <a:defRPr sz="10700"/>
            </a:lvl2pPr>
            <a:lvl3pPr marL="3497580" indent="0">
              <a:buNone/>
              <a:defRPr sz="9200"/>
            </a:lvl3pPr>
            <a:lvl4pPr marL="5246370" indent="0">
              <a:buNone/>
              <a:defRPr sz="7700"/>
            </a:lvl4pPr>
            <a:lvl5pPr marL="6995160" indent="0">
              <a:buNone/>
              <a:defRPr sz="7700"/>
            </a:lvl5pPr>
            <a:lvl6pPr marL="8743950" indent="0">
              <a:buNone/>
              <a:defRPr sz="7700"/>
            </a:lvl6pPr>
            <a:lvl7pPr marL="10492740" indent="0">
              <a:buNone/>
              <a:defRPr sz="7700"/>
            </a:lvl7pPr>
            <a:lvl8pPr marL="12241530" indent="0">
              <a:buNone/>
              <a:defRPr sz="7700"/>
            </a:lvl8pPr>
            <a:lvl9pPr marL="13990320" indent="0">
              <a:buNone/>
              <a:defRPr sz="7700"/>
            </a:lvl9pPr>
          </a:lstStyle>
          <a:p>
            <a:endParaRPr lang="es-C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39994" y="28178524"/>
            <a:ext cx="15121890" cy="4225526"/>
          </a:xfrm>
        </p:spPr>
        <p:txBody>
          <a:bodyPr/>
          <a:lstStyle>
            <a:lvl1pPr marL="0" indent="0">
              <a:buNone/>
              <a:defRPr sz="5400"/>
            </a:lvl1pPr>
            <a:lvl2pPr marL="1748790" indent="0">
              <a:buNone/>
              <a:defRPr sz="4600"/>
            </a:lvl2pPr>
            <a:lvl3pPr marL="3497580" indent="0">
              <a:buNone/>
              <a:defRPr sz="3800"/>
            </a:lvl3pPr>
            <a:lvl4pPr marL="5246370" indent="0">
              <a:buNone/>
              <a:defRPr sz="3400"/>
            </a:lvl4pPr>
            <a:lvl5pPr marL="6995160" indent="0">
              <a:buNone/>
              <a:defRPr sz="3400"/>
            </a:lvl5pPr>
            <a:lvl6pPr marL="8743950" indent="0">
              <a:buNone/>
              <a:defRPr sz="3400"/>
            </a:lvl6pPr>
            <a:lvl7pPr marL="10492740" indent="0">
              <a:buNone/>
              <a:defRPr sz="3400"/>
            </a:lvl7pPr>
            <a:lvl8pPr marL="12241530" indent="0">
              <a:buNone/>
              <a:defRPr sz="3400"/>
            </a:lvl8pPr>
            <a:lvl9pPr marL="13990320" indent="0">
              <a:buNone/>
              <a:defRPr sz="3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D41D3-BF97-4625-B3A4-A211B691AFE0}" type="datetimeFigureOut">
              <a:rPr lang="es-CO" smtClean="0"/>
              <a:pPr/>
              <a:t>30/01/2015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D019-229A-46AA-84F8-0CAC6CF51439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83586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0158" y="1441850"/>
            <a:ext cx="22682835" cy="6000750"/>
          </a:xfrm>
          <a:prstGeom prst="rect">
            <a:avLst/>
          </a:prstGeom>
        </p:spPr>
        <p:txBody>
          <a:bodyPr vert="horz" lIns="349758" tIns="174879" rIns="349758" bIns="17487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158" y="8401053"/>
            <a:ext cx="22682835" cy="23761306"/>
          </a:xfrm>
          <a:prstGeom prst="rect">
            <a:avLst/>
          </a:prstGeom>
        </p:spPr>
        <p:txBody>
          <a:bodyPr vert="horz" lIns="349758" tIns="174879" rIns="349758" bIns="17487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60158" y="33370840"/>
            <a:ext cx="5880735" cy="1916906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l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D41D3-BF97-4625-B3A4-A211B691AFE0}" type="datetimeFigureOut">
              <a:rPr lang="es-CO" smtClean="0"/>
              <a:pPr/>
              <a:t>30/01/2015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611076" y="33370840"/>
            <a:ext cx="7980998" cy="1916906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ctr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062258" y="33370840"/>
            <a:ext cx="5880735" cy="1916906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r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4D019-229A-46AA-84F8-0CAC6CF51439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02983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97580" rtl="0" eaLnBrk="1" latinLnBrk="0" hangingPunct="1">
        <a:spcBef>
          <a:spcPct val="0"/>
        </a:spcBef>
        <a:buNone/>
        <a:defRPr sz="16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11593" indent="-1311593" algn="l" defTabSz="349758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200" kern="1200">
          <a:solidFill>
            <a:schemeClr val="tx1"/>
          </a:solidFill>
          <a:latin typeface="+mn-lt"/>
          <a:ea typeface="+mn-ea"/>
          <a:cs typeface="+mn-cs"/>
        </a:defRPr>
      </a:lvl1pPr>
      <a:lvl2pPr marL="2841784" indent="-1092994" algn="l" defTabSz="3497580" rtl="0" eaLnBrk="1" latinLnBrk="0" hangingPunct="1">
        <a:spcBef>
          <a:spcPct val="20000"/>
        </a:spcBef>
        <a:buFont typeface="Arial" panose="020B0604020202020204" pitchFamily="34" charset="0"/>
        <a:buChar char="–"/>
        <a:defRPr sz="10700" kern="1200">
          <a:solidFill>
            <a:schemeClr val="tx1"/>
          </a:solidFill>
          <a:latin typeface="+mn-lt"/>
          <a:ea typeface="+mn-ea"/>
          <a:cs typeface="+mn-cs"/>
        </a:defRPr>
      </a:lvl2pPr>
      <a:lvl3pPr marL="4371975" indent="-874395" algn="l" defTabSz="3497580" rtl="0" eaLnBrk="1" latinLnBrk="0" hangingPunct="1">
        <a:spcBef>
          <a:spcPct val="20000"/>
        </a:spcBef>
        <a:buFont typeface="Arial" panose="020B0604020202020204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3pPr>
      <a:lvl4pPr marL="6120765" indent="-874395" algn="l" defTabSz="3497580" rtl="0" eaLnBrk="1" latinLnBrk="0" hangingPunct="1">
        <a:spcBef>
          <a:spcPct val="20000"/>
        </a:spcBef>
        <a:buFont typeface="Arial" panose="020B0604020202020204" pitchFamily="34" charset="0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869555" indent="-874395" algn="l" defTabSz="3497580" rtl="0" eaLnBrk="1" latinLnBrk="0" hangingPunct="1">
        <a:spcBef>
          <a:spcPct val="20000"/>
        </a:spcBef>
        <a:buFont typeface="Arial" panose="020B0604020202020204" pitchFamily="34" charset="0"/>
        <a:buChar char="»"/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618345" indent="-874395" algn="l" defTabSz="3497580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367135" indent="-874395" algn="l" defTabSz="3497580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115925" indent="-874395" algn="l" defTabSz="3497580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4864715" indent="-874395" algn="l" defTabSz="3497580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1pPr>
      <a:lvl2pPr marL="174879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2pPr>
      <a:lvl3pPr marL="349758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524637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699516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74395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49274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224153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56 Rectángulo"/>
          <p:cNvSpPr/>
          <p:nvPr/>
        </p:nvSpPr>
        <p:spPr>
          <a:xfrm>
            <a:off x="205313" y="10276460"/>
            <a:ext cx="8505495" cy="92305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algn="ctr"/>
            <a:endParaRPr lang="es-CO" sz="4000" dirty="0">
              <a:solidFill>
                <a:prstClr val="white"/>
              </a:solidFill>
            </a:endParaRPr>
          </a:p>
        </p:txBody>
      </p:sp>
      <p:sp>
        <p:nvSpPr>
          <p:cNvPr id="54" name="53 Rectángulo"/>
          <p:cNvSpPr/>
          <p:nvPr/>
        </p:nvSpPr>
        <p:spPr>
          <a:xfrm>
            <a:off x="0" y="0"/>
            <a:ext cx="25203150" cy="288057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algn="ctr"/>
            <a:endParaRPr lang="es-CO" sz="6600" b="1" dirty="0">
              <a:solidFill>
                <a:prstClr val="white"/>
              </a:solidFill>
            </a:endParaRPr>
          </a:p>
        </p:txBody>
      </p:sp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8369398"/>
              </p:ext>
            </p:extLst>
          </p:nvPr>
        </p:nvGraphicFramePr>
        <p:xfrm>
          <a:off x="494780" y="3733039"/>
          <a:ext cx="17353562" cy="73380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4520"/>
                <a:gridCol w="13009042"/>
              </a:tblGrid>
              <a:tr h="906838">
                <a:tc>
                  <a:txBody>
                    <a:bodyPr/>
                    <a:lstStyle/>
                    <a:p>
                      <a:r>
                        <a:rPr lang="es-CO" sz="3600" b="1" dirty="0" smtClean="0">
                          <a:solidFill>
                            <a:sysClr val="windowText" lastClr="000000"/>
                          </a:solidFill>
                        </a:rPr>
                        <a:t>Sector Económico: </a:t>
                      </a:r>
                      <a:endParaRPr lang="es-CO" sz="3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252032" marR="252032" marT="240030" marB="24003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CO" sz="3600" dirty="0" smtClean="0">
                          <a:solidFill>
                            <a:schemeClr val="tx1"/>
                          </a:solidFill>
                        </a:rPr>
                        <a:t>Asociación</a:t>
                      </a:r>
                      <a:r>
                        <a:rPr lang="es-CO" sz="3600" baseline="0" dirty="0" smtClean="0">
                          <a:solidFill>
                            <a:schemeClr val="tx1"/>
                          </a:solidFill>
                        </a:rPr>
                        <a:t> agropecuaria</a:t>
                      </a:r>
                      <a:endParaRPr lang="es-CO" sz="3600" dirty="0">
                        <a:solidFill>
                          <a:schemeClr val="tx1"/>
                        </a:solidFill>
                      </a:endParaRPr>
                    </a:p>
                  </a:txBody>
                  <a:tcPr marL="252032" marR="252032" marT="240030" marB="240030">
                    <a:lnL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904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3600" b="1" dirty="0" smtClean="0"/>
                        <a:t>Actividad</a:t>
                      </a:r>
                      <a:r>
                        <a:rPr lang="es-CO" sz="3600" b="1" baseline="0" dirty="0" smtClean="0"/>
                        <a:t> Principal:</a:t>
                      </a:r>
                      <a:endParaRPr lang="es-CO" sz="3600" b="1" dirty="0"/>
                    </a:p>
                  </a:txBody>
                  <a:tcPr marL="252032" marR="252032" marT="240030" marB="24003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34975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3600" dirty="0" smtClean="0"/>
                        <a:t>Representar</a:t>
                      </a:r>
                      <a:r>
                        <a:rPr lang="es-CO" sz="3600" baseline="0" dirty="0" smtClean="0"/>
                        <a:t> y d</a:t>
                      </a:r>
                      <a:r>
                        <a:rPr lang="es-CO" sz="3600" dirty="0" smtClean="0"/>
                        <a:t>efender los intereses comunes de los asociados; promover y contribuir al desarrollo de la industria avícola </a:t>
                      </a:r>
                      <a:r>
                        <a:rPr lang="es-CO" sz="3600" i="0" dirty="0" smtClean="0"/>
                        <a:t>colombiana</a:t>
                      </a:r>
                      <a:r>
                        <a:rPr lang="es-CO" sz="3600" dirty="0" smtClean="0"/>
                        <a:t>.</a:t>
                      </a:r>
                      <a:endParaRPr lang="es-CO" sz="3600" dirty="0"/>
                    </a:p>
                  </a:txBody>
                  <a:tcPr marL="252032" marR="252032" marT="240030" marB="240030">
                    <a:lnL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06838">
                <a:tc>
                  <a:txBody>
                    <a:bodyPr/>
                    <a:lstStyle/>
                    <a:p>
                      <a:r>
                        <a:rPr lang="es-CO" sz="3600" b="1" dirty="0" smtClean="0"/>
                        <a:t>Ubicación:</a:t>
                      </a:r>
                      <a:endParaRPr lang="es-CO" sz="3600" b="1" dirty="0"/>
                    </a:p>
                  </a:txBody>
                  <a:tcPr marL="252032" marR="252032" marT="240030" marB="24003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CO" sz="3600" dirty="0" smtClean="0"/>
                        <a:t>Bogotá</a:t>
                      </a:r>
                      <a:r>
                        <a:rPr lang="es-CO" sz="3600" baseline="0" dirty="0" smtClean="0"/>
                        <a:t> </a:t>
                      </a:r>
                      <a:endParaRPr lang="es-CO" sz="3600" dirty="0"/>
                    </a:p>
                  </a:txBody>
                  <a:tcPr marL="252032" marR="252032" marT="240030" marB="240030">
                    <a:lnL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06838">
                <a:tc>
                  <a:txBody>
                    <a:bodyPr/>
                    <a:lstStyle/>
                    <a:p>
                      <a:r>
                        <a:rPr lang="es-CO" sz="3600" b="1" dirty="0" smtClean="0">
                          <a:solidFill>
                            <a:schemeClr val="tx1"/>
                          </a:solidFill>
                        </a:rPr>
                        <a:t>Producción</a:t>
                      </a:r>
                      <a:r>
                        <a:rPr lang="es-CO" sz="3600" b="1" baseline="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endParaRPr lang="es-CO" sz="3600" b="1" dirty="0">
                        <a:solidFill>
                          <a:schemeClr val="tx1"/>
                        </a:solidFill>
                      </a:endParaRPr>
                    </a:p>
                  </a:txBody>
                  <a:tcPr marL="252032" marR="252032" marT="240030" marB="24003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CO" sz="3600" dirty="0" smtClean="0">
                          <a:solidFill>
                            <a:schemeClr val="tx1"/>
                          </a:solidFill>
                        </a:rPr>
                        <a:t>84.000 Ton/año</a:t>
                      </a:r>
                      <a:endParaRPr lang="es-CO" sz="3600" dirty="0">
                        <a:solidFill>
                          <a:schemeClr val="tx1"/>
                        </a:solidFill>
                      </a:endParaRPr>
                    </a:p>
                  </a:txBody>
                  <a:tcPr marL="252032" marR="252032" marT="240030" marB="240030">
                    <a:lnL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25582">
                <a:tc>
                  <a:txBody>
                    <a:bodyPr/>
                    <a:lstStyle/>
                    <a:p>
                      <a:r>
                        <a:rPr lang="es-CO" sz="3600" b="1" dirty="0" smtClean="0"/>
                        <a:t>Mercado</a:t>
                      </a:r>
                      <a:r>
                        <a:rPr lang="es-CO" sz="3600" b="1" baseline="0" dirty="0" smtClean="0"/>
                        <a:t>s Principales:</a:t>
                      </a:r>
                      <a:endParaRPr lang="es-CO" sz="3600" b="1" dirty="0"/>
                    </a:p>
                  </a:txBody>
                  <a:tcPr marL="252032" marR="252032" marT="240030" marB="24003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34975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3600" dirty="0" smtClean="0"/>
                        <a:t>Jurisdicción</a:t>
                      </a:r>
                      <a:r>
                        <a:rPr lang="es-CO" sz="3600" baseline="0" dirty="0" smtClean="0"/>
                        <a:t> de c</a:t>
                      </a:r>
                      <a:r>
                        <a:rPr lang="es-CO" sz="3600" dirty="0" smtClean="0"/>
                        <a:t>inco departamentos del centro del país: Tolima, Meta, Cundinamarca, Boyacá y Huila.</a:t>
                      </a:r>
                    </a:p>
                    <a:p>
                      <a:endParaRPr lang="es-CO" sz="3600" dirty="0"/>
                    </a:p>
                  </a:txBody>
                  <a:tcPr marL="252032" marR="252032" marT="240030" marB="240030">
                    <a:lnL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5" name="AutoShape 250"/>
          <p:cNvSpPr>
            <a:spLocks noChangeArrowheads="1"/>
          </p:cNvSpPr>
          <p:nvPr/>
        </p:nvSpPr>
        <p:spPr bwMode="auto">
          <a:xfrm>
            <a:off x="277322" y="10441410"/>
            <a:ext cx="8335824" cy="747744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ffectLst/>
          <a:extLst/>
        </p:spPr>
        <p:txBody>
          <a:bodyPr wrap="square" lIns="0" tIns="0" rIns="0" bIns="69952" anchor="b">
            <a:spAutoFit/>
          </a:bodyPr>
          <a:lstStyle/>
          <a:p>
            <a:pPr algn="ctr"/>
            <a:r>
              <a:rPr lang="es-CO" sz="4400" b="1" dirty="0">
                <a:solidFill>
                  <a:schemeClr val="bg1"/>
                </a:solidFill>
                <a:cs typeface="Arial" panose="020B0604020202020204" pitchFamily="34" charset="0"/>
              </a:rPr>
              <a:t>PUNTOS CRÍTICOS IDENTIFICADOS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0" y="2880559"/>
            <a:ext cx="25203150" cy="11341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algn="r"/>
            <a:endParaRPr lang="es-CO" sz="4000" b="1" i="1" dirty="0" smtClean="0">
              <a:solidFill>
                <a:schemeClr val="tx1"/>
              </a:solidFill>
            </a:endParaRPr>
          </a:p>
          <a:p>
            <a:pPr algn="r"/>
            <a:r>
              <a:rPr lang="es-CO" sz="4000" b="1" i="1" dirty="0" smtClean="0">
                <a:solidFill>
                  <a:schemeClr val="tx1"/>
                </a:solidFill>
              </a:rPr>
              <a:t>Autores: </a:t>
            </a:r>
            <a:r>
              <a:rPr lang="es-CO" sz="4000" b="1" i="1" dirty="0">
                <a:solidFill>
                  <a:schemeClr val="tx1"/>
                </a:solidFill>
                <a:ea typeface="MS Mincho"/>
                <a:cs typeface="Times New Roman"/>
              </a:rPr>
              <a:t>Débora Mantilla  </a:t>
            </a:r>
            <a:r>
              <a:rPr lang="es-CO" sz="4000" b="1" i="1" dirty="0" smtClean="0">
                <a:solidFill>
                  <a:schemeClr val="tx1"/>
                </a:solidFill>
                <a:ea typeface="MS Mincho"/>
                <a:cs typeface="Times New Roman"/>
              </a:rPr>
              <a:t>Galvis</a:t>
            </a:r>
            <a:r>
              <a:rPr lang="es-CO" sz="4000" b="1" i="1" dirty="0">
                <a:solidFill>
                  <a:schemeClr val="tx1"/>
                </a:solidFill>
                <a:ea typeface="MS Mincho"/>
                <a:cs typeface="Times New Roman"/>
              </a:rPr>
              <a:t> </a:t>
            </a:r>
            <a:r>
              <a:rPr lang="es-CO" sz="4000" b="1" i="1" dirty="0" smtClean="0">
                <a:solidFill>
                  <a:schemeClr val="tx1"/>
                </a:solidFill>
                <a:ea typeface="MS Mincho"/>
                <a:cs typeface="Times New Roman"/>
              </a:rPr>
              <a:t>y </a:t>
            </a:r>
            <a:r>
              <a:rPr lang="es-CO" sz="4000" b="1" i="1" dirty="0">
                <a:solidFill>
                  <a:schemeClr val="tx1"/>
                </a:solidFill>
                <a:ea typeface="MS Mincho"/>
                <a:cs typeface="Times New Roman"/>
              </a:rPr>
              <a:t>Rafael Eduardo Mora Huertas.</a:t>
            </a:r>
          </a:p>
          <a:p>
            <a:pPr algn="r"/>
            <a:endParaRPr lang="es-CO" sz="4000" dirty="0">
              <a:ea typeface="MS Mincho"/>
              <a:cs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84551" y="144266"/>
            <a:ext cx="21602399" cy="2599943"/>
          </a:xfrm>
          <a:prstGeom prst="rect">
            <a:avLst/>
          </a:prstGeom>
          <a:noFill/>
        </p:spPr>
        <p:txBody>
          <a:bodyPr wrap="square" lIns="349758" tIns="174879" rIns="349758" bIns="174879" rtlCol="0">
            <a:spAutoFit/>
          </a:bodyPr>
          <a:lstStyle/>
          <a:p>
            <a:pPr algn="ctr"/>
            <a:r>
              <a:rPr lang="es-CO" sz="4600" b="1" dirty="0">
                <a:solidFill>
                  <a:schemeClr val="bg1"/>
                </a:solidFill>
              </a:rPr>
              <a:t>PROMOCIÓN DE BUENAS PRÁCTICAS EN EL AHORRO Y USO EFICIENTE DE LA ENERGÍA PARA LA ILUMINACIÓN DE GALPONES AVÍCOLAS DE POLLO DE ENGORDE</a:t>
            </a:r>
            <a:r>
              <a:rPr lang="es-CO" sz="5400" b="1" dirty="0" smtClean="0">
                <a:solidFill>
                  <a:schemeClr val="bg1"/>
                </a:solidFill>
              </a:rPr>
              <a:t/>
            </a:r>
            <a:br>
              <a:rPr lang="es-CO" sz="5400" b="1" dirty="0" smtClean="0">
                <a:solidFill>
                  <a:schemeClr val="bg1"/>
                </a:solidFill>
              </a:rPr>
            </a:br>
            <a:r>
              <a:rPr lang="es-CO" sz="5400" b="1" dirty="0" smtClean="0">
                <a:solidFill>
                  <a:schemeClr val="bg1"/>
                </a:solidFill>
              </a:rPr>
              <a:t>::.</a:t>
            </a:r>
            <a:r>
              <a:rPr lang="es-CO" sz="5400" b="1" dirty="0" smtClean="0">
                <a:solidFill>
                  <a:schemeClr val="bg1"/>
                </a:solidFill>
              </a:rPr>
              <a:t>FEDERACIÓN </a:t>
            </a:r>
            <a:r>
              <a:rPr lang="es-CO" sz="5400" b="1" dirty="0">
                <a:solidFill>
                  <a:schemeClr val="bg1"/>
                </a:solidFill>
              </a:rPr>
              <a:t>NACIONAL DE AVICULTORES  - </a:t>
            </a:r>
            <a:r>
              <a:rPr lang="es-CO" sz="5400" b="1" dirty="0" smtClean="0">
                <a:solidFill>
                  <a:schemeClr val="bg1"/>
                </a:solidFill>
              </a:rPr>
              <a:t>FENAVI</a:t>
            </a:r>
            <a:r>
              <a:rPr lang="es-CO" sz="5400" b="1" dirty="0" smtClean="0">
                <a:solidFill>
                  <a:schemeClr val="bg1"/>
                </a:solidFill>
              </a:rPr>
              <a:t>.::</a:t>
            </a:r>
            <a:endParaRPr lang="es-CO" sz="5400" dirty="0">
              <a:solidFill>
                <a:schemeClr val="bg1"/>
              </a:solidFill>
            </a:endParaRPr>
          </a:p>
        </p:txBody>
      </p:sp>
      <p:cxnSp>
        <p:nvCxnSpPr>
          <p:cNvPr id="75" name="45 Conector recto"/>
          <p:cNvCxnSpPr/>
          <p:nvPr/>
        </p:nvCxnSpPr>
        <p:spPr>
          <a:xfrm flipV="1">
            <a:off x="8561086" y="10801450"/>
            <a:ext cx="16631004" cy="2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63 Rectángulo"/>
          <p:cNvSpPr/>
          <p:nvPr/>
        </p:nvSpPr>
        <p:spPr>
          <a:xfrm>
            <a:off x="1861498" y="11369088"/>
            <a:ext cx="12900317" cy="26007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3800"/>
          </a:p>
        </p:txBody>
      </p:sp>
      <p:sp>
        <p:nvSpPr>
          <p:cNvPr id="81" name="70 Rectángulo"/>
          <p:cNvSpPr/>
          <p:nvPr/>
        </p:nvSpPr>
        <p:spPr>
          <a:xfrm>
            <a:off x="1801808" y="14185826"/>
            <a:ext cx="12933454" cy="23460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3800"/>
          </a:p>
        </p:txBody>
      </p:sp>
      <p:sp>
        <p:nvSpPr>
          <p:cNvPr id="83" name="72 Rectángulo"/>
          <p:cNvSpPr/>
          <p:nvPr/>
        </p:nvSpPr>
        <p:spPr>
          <a:xfrm>
            <a:off x="573586" y="16727861"/>
            <a:ext cx="14188229" cy="23545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3800"/>
          </a:p>
        </p:txBody>
      </p:sp>
      <p:graphicFrame>
        <p:nvGraphicFramePr>
          <p:cNvPr id="87" name="1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2779755"/>
              </p:ext>
            </p:extLst>
          </p:nvPr>
        </p:nvGraphicFramePr>
        <p:xfrm>
          <a:off x="5473231" y="11986738"/>
          <a:ext cx="9190471" cy="7622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90471"/>
              </a:tblGrid>
              <a:tr h="18698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Alto consumo de energía eléctrica por iluminación de galpones en la jurisdicción Car (Aprox. 1.085.551,2 </a:t>
                      </a:r>
                      <a:r>
                        <a:rPr kumimoji="0" lang="es-MX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KWh</a:t>
                      </a:r>
                      <a:r>
                        <a:rPr kumimoji="0" lang="es-MX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/año) </a:t>
                      </a:r>
                      <a:endParaRPr lang="es-CO" sz="32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252032" marR="252032" marT="240030" marB="24003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32414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s-MX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 charset="0"/>
                        <a:cs typeface="Arial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s-MX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Uso predominante de bombillas incandescentes en iluminación de galpones</a:t>
                      </a:r>
                    </a:p>
                  </a:txBody>
                  <a:tcPr marL="252032" marR="252032" marT="240030" marB="24003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243823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s-MX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CO</a:t>
                      </a:r>
                      <a:r>
                        <a:rPr kumimoji="0" lang="es-MX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/>
                        </a:rPr>
                        <a:t>$433 millones/año </a:t>
                      </a:r>
                      <a:endParaRPr kumimoji="0" lang="es-MX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/>
                        <a:ea typeface="ＭＳ Ｐゴシック" charset="0"/>
                        <a:cs typeface="Arial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s-MX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 charset="0"/>
                        <a:cs typeface="Arial"/>
                      </a:endParaRPr>
                    </a:p>
                  </a:txBody>
                  <a:tcPr marL="252032" marR="252032" marT="240030" marB="24003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94" name="44 Conector recto"/>
          <p:cNvCxnSpPr/>
          <p:nvPr/>
        </p:nvCxnSpPr>
        <p:spPr>
          <a:xfrm flipV="1">
            <a:off x="6708194" y="19982380"/>
            <a:ext cx="18483896" cy="2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5" name="Picture 6" descr="http://progressinlending.com/wp-content/uploads/2012/12/money-icon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14" t="12867" r="13959" b="15496"/>
          <a:stretch/>
        </p:blipFill>
        <p:spPr bwMode="auto">
          <a:xfrm>
            <a:off x="9073994" y="31838122"/>
            <a:ext cx="1482124" cy="157384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6" name="110 Rectángulo redondeado"/>
          <p:cNvSpPr/>
          <p:nvPr/>
        </p:nvSpPr>
        <p:spPr>
          <a:xfrm>
            <a:off x="17370635" y="27435720"/>
            <a:ext cx="7232271" cy="151216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algn="ctr"/>
            <a:r>
              <a:rPr lang="es-CO" sz="4000" b="1" dirty="0">
                <a:solidFill>
                  <a:prstClr val="black"/>
                </a:solidFill>
              </a:rPr>
              <a:t>Beneficios ambientales</a:t>
            </a:r>
          </a:p>
        </p:txBody>
      </p:sp>
      <p:pic>
        <p:nvPicPr>
          <p:cNvPr id="97" name="Picture 2" descr="http://www.clipartbest.com/cliparts/bcy/rp5/bcyrp5gc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9470" y="33863404"/>
            <a:ext cx="1426648" cy="1492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1" name="115 Rectángulo redondeado"/>
          <p:cNvSpPr/>
          <p:nvPr/>
        </p:nvSpPr>
        <p:spPr>
          <a:xfrm>
            <a:off x="9521763" y="27507306"/>
            <a:ext cx="7616316" cy="151216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algn="ctr"/>
            <a:r>
              <a:rPr lang="es-CO" sz="4000" b="1" dirty="0">
                <a:solidFill>
                  <a:prstClr val="black"/>
                </a:solidFill>
              </a:rPr>
              <a:t>Beneficios económicos</a:t>
            </a:r>
          </a:p>
        </p:txBody>
      </p:sp>
      <p:grpSp>
        <p:nvGrpSpPr>
          <p:cNvPr id="105" name="117 Grupo"/>
          <p:cNvGrpSpPr/>
          <p:nvPr/>
        </p:nvGrpSpPr>
        <p:grpSpPr>
          <a:xfrm>
            <a:off x="10957680" y="29581240"/>
            <a:ext cx="6278594" cy="1546125"/>
            <a:chOff x="3896309" y="5545373"/>
            <a:chExt cx="1755811" cy="475915"/>
          </a:xfrm>
        </p:grpSpPr>
        <p:sp>
          <p:nvSpPr>
            <p:cNvPr id="106" name="121 Rectángulo redondeado"/>
            <p:cNvSpPr/>
            <p:nvPr/>
          </p:nvSpPr>
          <p:spPr>
            <a:xfrm>
              <a:off x="3896309" y="5545373"/>
              <a:ext cx="1755811" cy="475915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4000">
                <a:solidFill>
                  <a:schemeClr val="tx1"/>
                </a:solidFill>
              </a:endParaRPr>
            </a:p>
          </p:txBody>
        </p:sp>
        <p:sp>
          <p:nvSpPr>
            <p:cNvPr id="107" name="Rectangle 8"/>
            <p:cNvSpPr txBox="1"/>
            <p:nvPr/>
          </p:nvSpPr>
          <p:spPr>
            <a:xfrm>
              <a:off x="3968317" y="5618801"/>
              <a:ext cx="1612570" cy="28696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CO"/>
              </a:defPPr>
              <a:lvl1pPr algn="ctr">
                <a:defRPr sz="4000">
                  <a:solidFill>
                    <a:schemeClr val="tx1"/>
                  </a:solidFill>
                </a:defRPr>
              </a:lvl1pPr>
            </a:lstStyle>
            <a:p>
              <a:r>
                <a:rPr lang="es-CO" b="1" dirty="0"/>
                <a:t>Inversión </a:t>
              </a:r>
              <a:r>
                <a:rPr lang="es-CO" b="1" dirty="0" smtClean="0"/>
                <a:t>inicial</a:t>
              </a:r>
              <a:endParaRPr lang="es-CO" b="1" dirty="0"/>
            </a:p>
            <a:p>
              <a:r>
                <a:rPr lang="es-CO" b="1" dirty="0" smtClean="0"/>
                <a:t>COP$134,8  </a:t>
              </a:r>
              <a:r>
                <a:rPr lang="es-CO" b="1" dirty="0" smtClean="0"/>
                <a:t>millones</a:t>
              </a:r>
              <a:endParaRPr lang="es-CO" b="1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118 CuadroTexto"/>
              <p:cNvSpPr txBox="1"/>
              <p:nvPr/>
            </p:nvSpPr>
            <p:spPr>
              <a:xfrm>
                <a:off x="9217199" y="29702386"/>
                <a:ext cx="1338919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O" sz="90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CO" sz="9000" b="1" i="1" smtClean="0">
                              <a:latin typeface="Cambria Math"/>
                            </a:rPr>
                            <m:t>𝑰</m:t>
                          </m:r>
                        </m:e>
                        <m:sub>
                          <m:r>
                            <a:rPr lang="es-CO" sz="9000" b="1" i="1" smtClean="0">
                              <a:latin typeface="Cambria Math"/>
                            </a:rPr>
                            <m:t>𝟎</m:t>
                          </m:r>
                        </m:sub>
                      </m:sSub>
                    </m:oMath>
                  </m:oMathPara>
                </a14:m>
                <a:endParaRPr lang="es-CO" sz="9000" b="1" dirty="0"/>
              </a:p>
            </p:txBody>
          </p:sp>
        </mc:Choice>
        <mc:Fallback xmlns="">
          <p:sp>
            <p:nvSpPr>
              <p:cNvPr id="108" name="118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17199" y="29702386"/>
                <a:ext cx="1338919" cy="147732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AutoShape 250"/>
          <p:cNvSpPr>
            <a:spLocks noChangeArrowheads="1"/>
          </p:cNvSpPr>
          <p:nvPr/>
        </p:nvSpPr>
        <p:spPr bwMode="auto">
          <a:xfrm>
            <a:off x="636914" y="23824625"/>
            <a:ext cx="8990198" cy="655411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ffectLst/>
          <a:extLst/>
        </p:spPr>
        <p:txBody>
          <a:bodyPr wrap="square" lIns="0" tIns="0" rIns="0" bIns="69952" anchor="b">
            <a:spAutoFit/>
          </a:bodyPr>
          <a:lstStyle/>
          <a:p>
            <a:r>
              <a:rPr lang="es-CO" sz="3800" b="1" dirty="0" smtClean="0">
                <a:solidFill>
                  <a:prstClr val="white"/>
                </a:solidFill>
                <a:cs typeface="Arial" panose="020B0604020202020204" pitchFamily="34" charset="0"/>
              </a:rPr>
              <a:t>PROYECTO DE PML</a:t>
            </a:r>
            <a:endParaRPr lang="es-CO" sz="3800" b="1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grpSp>
        <p:nvGrpSpPr>
          <p:cNvPr id="72" name="117 Grupo"/>
          <p:cNvGrpSpPr/>
          <p:nvPr/>
        </p:nvGrpSpPr>
        <p:grpSpPr>
          <a:xfrm>
            <a:off x="11029890" y="31654055"/>
            <a:ext cx="6206384" cy="1546125"/>
            <a:chOff x="3902518" y="5545437"/>
            <a:chExt cx="1861795" cy="475915"/>
          </a:xfrm>
        </p:grpSpPr>
        <p:sp>
          <p:nvSpPr>
            <p:cNvPr id="73" name="121 Rectángulo redondeado"/>
            <p:cNvSpPr/>
            <p:nvPr/>
          </p:nvSpPr>
          <p:spPr>
            <a:xfrm>
              <a:off x="3902518" y="5545437"/>
              <a:ext cx="1861795" cy="475915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4000">
                <a:solidFill>
                  <a:schemeClr val="tx1"/>
                </a:solidFill>
              </a:endParaRPr>
            </a:p>
          </p:txBody>
        </p:sp>
        <p:sp>
          <p:nvSpPr>
            <p:cNvPr id="74" name="Rectangle 8"/>
            <p:cNvSpPr txBox="1"/>
            <p:nvPr/>
          </p:nvSpPr>
          <p:spPr>
            <a:xfrm>
              <a:off x="3968317" y="5644539"/>
              <a:ext cx="1795996" cy="35334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CO"/>
              </a:defPPr>
              <a:lvl1pPr algn="ctr">
                <a:defRPr sz="4000">
                  <a:solidFill>
                    <a:schemeClr val="tx1"/>
                  </a:solidFill>
                </a:defRPr>
              </a:lvl1pPr>
            </a:lstStyle>
            <a:p>
              <a:r>
                <a:rPr lang="es-CO" b="1" dirty="0"/>
                <a:t>Ahorros económicos </a:t>
              </a:r>
              <a:r>
                <a:rPr lang="es-CO" b="1" dirty="0" smtClean="0"/>
                <a:t>COP$346,6 </a:t>
              </a:r>
              <a:r>
                <a:rPr lang="es-CO" b="1" dirty="0" smtClean="0"/>
                <a:t>millones/año</a:t>
              </a:r>
              <a:endParaRPr lang="es-CO" b="1" dirty="0"/>
            </a:p>
            <a:p>
              <a:endParaRPr lang="es-CO" b="1" dirty="0"/>
            </a:p>
          </p:txBody>
        </p:sp>
      </p:grpSp>
      <p:grpSp>
        <p:nvGrpSpPr>
          <p:cNvPr id="78" name="117 Grupo"/>
          <p:cNvGrpSpPr/>
          <p:nvPr/>
        </p:nvGrpSpPr>
        <p:grpSpPr>
          <a:xfrm>
            <a:off x="11010483" y="33550066"/>
            <a:ext cx="6225790" cy="1546125"/>
            <a:chOff x="3896309" y="5545373"/>
            <a:chExt cx="1755811" cy="475915"/>
          </a:xfrm>
        </p:grpSpPr>
        <p:sp>
          <p:nvSpPr>
            <p:cNvPr id="79" name="121 Rectángulo redondeado"/>
            <p:cNvSpPr/>
            <p:nvPr/>
          </p:nvSpPr>
          <p:spPr>
            <a:xfrm>
              <a:off x="3896309" y="5545373"/>
              <a:ext cx="1755811" cy="475915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4000">
                <a:solidFill>
                  <a:schemeClr val="tx1"/>
                </a:solidFill>
              </a:endParaRPr>
            </a:p>
          </p:txBody>
        </p:sp>
        <p:sp>
          <p:nvSpPr>
            <p:cNvPr id="90" name="Rectangle 8"/>
            <p:cNvSpPr txBox="1"/>
            <p:nvPr/>
          </p:nvSpPr>
          <p:spPr>
            <a:xfrm>
              <a:off x="3968317" y="5618801"/>
              <a:ext cx="1612570" cy="28696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CO"/>
              </a:defPPr>
              <a:lvl1pPr algn="ctr">
                <a:defRPr sz="4000">
                  <a:solidFill>
                    <a:schemeClr val="tx1"/>
                  </a:solidFill>
                </a:defRPr>
              </a:lvl1pPr>
            </a:lstStyle>
            <a:p>
              <a:r>
                <a:rPr lang="es-CO" b="1" dirty="0">
                  <a:cs typeface="Times New Roman" pitchFamily="18" charset="0"/>
                </a:rPr>
                <a:t>Tiempo de retorno de </a:t>
              </a:r>
              <a:r>
                <a:rPr lang="es-CO" b="1" dirty="0" smtClean="0">
                  <a:cs typeface="Times New Roman" pitchFamily="18" charset="0"/>
                </a:rPr>
                <a:t>inversión: </a:t>
              </a:r>
              <a:r>
                <a:rPr lang="es-CO" b="1" dirty="0" smtClean="0">
                  <a:cs typeface="Times New Roman" pitchFamily="18" charset="0"/>
                </a:rPr>
                <a:t>0,39 </a:t>
              </a:r>
              <a:r>
                <a:rPr lang="es-CO" b="1" dirty="0" smtClean="0">
                  <a:cs typeface="Times New Roman" pitchFamily="18" charset="0"/>
                </a:rPr>
                <a:t>años</a:t>
              </a:r>
            </a:p>
          </p:txBody>
        </p:sp>
      </p:grpSp>
      <p:sp>
        <p:nvSpPr>
          <p:cNvPr id="55" name="46 Rectángulo"/>
          <p:cNvSpPr/>
          <p:nvPr/>
        </p:nvSpPr>
        <p:spPr>
          <a:xfrm>
            <a:off x="17354103" y="29624131"/>
            <a:ext cx="1224136" cy="1191754"/>
          </a:xfrm>
          <a:prstGeom prst="rect">
            <a:avLst/>
          </a:prstGeom>
          <a:blipFill rotWithShape="1">
            <a:blip r:embed="rId6" cstate="print"/>
            <a:stretch>
              <a:fillRect/>
            </a:stretch>
          </a:blip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6">
              <a:tint val="50000"/>
              <a:hueOff val="2161"/>
              <a:satOff val="121"/>
              <a:lumOff val="-1547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6" name="46 Rectángulo"/>
          <p:cNvSpPr/>
          <p:nvPr/>
        </p:nvSpPr>
        <p:spPr>
          <a:xfrm>
            <a:off x="10664729" y="11199514"/>
            <a:ext cx="1065986" cy="892073"/>
          </a:xfrm>
          <a:prstGeom prst="rect">
            <a:avLst/>
          </a:prstGeom>
          <a:blipFill rotWithShape="1">
            <a:blip r:embed="rId7" cstate="print"/>
            <a:stretch>
              <a:fillRect/>
            </a:stretch>
          </a:blip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6">
              <a:tint val="50000"/>
              <a:hueOff val="2161"/>
              <a:satOff val="121"/>
              <a:lumOff val="-1547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" name="1 Grupo"/>
          <p:cNvGrpSpPr/>
          <p:nvPr/>
        </p:nvGrpSpPr>
        <p:grpSpPr>
          <a:xfrm>
            <a:off x="305306" y="19365650"/>
            <a:ext cx="6840935" cy="1078384"/>
            <a:chOff x="-47709" y="24698994"/>
            <a:chExt cx="8743748" cy="1772710"/>
          </a:xfrm>
        </p:grpSpPr>
        <p:sp>
          <p:nvSpPr>
            <p:cNvPr id="58" name="57 Rectángulo"/>
            <p:cNvSpPr/>
            <p:nvPr/>
          </p:nvSpPr>
          <p:spPr>
            <a:xfrm>
              <a:off x="-47709" y="24698994"/>
              <a:ext cx="8679847" cy="177271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4000" dirty="0">
                <a:solidFill>
                  <a:prstClr val="white"/>
                </a:solidFill>
              </a:endParaRPr>
            </a:p>
          </p:txBody>
        </p:sp>
        <p:sp>
          <p:nvSpPr>
            <p:cNvPr id="49" name="AutoShape 250"/>
            <p:cNvSpPr>
              <a:spLocks noChangeArrowheads="1"/>
            </p:cNvSpPr>
            <p:nvPr/>
          </p:nvSpPr>
          <p:spPr bwMode="auto">
            <a:xfrm>
              <a:off x="360215" y="25417031"/>
              <a:ext cx="8335824" cy="747743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/>
          </p:spPr>
          <p:txBody>
            <a:bodyPr wrap="square" lIns="0" tIns="0" rIns="0" bIns="69952" anchor="b">
              <a:spAutoFit/>
            </a:bodyPr>
            <a:lstStyle/>
            <a:p>
              <a:r>
                <a:rPr lang="es-CO" sz="4400" b="1" dirty="0" smtClean="0">
                  <a:solidFill>
                    <a:schemeClr val="bg1"/>
                  </a:solidFill>
                  <a:cs typeface="Arial" panose="020B0604020202020204" pitchFamily="34" charset="0"/>
                </a:rPr>
                <a:t>PROYECTO DE PML</a:t>
              </a:r>
              <a:endParaRPr lang="es-CO" sz="4400" b="1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93" name="41 Marco"/>
          <p:cNvSpPr/>
          <p:nvPr/>
        </p:nvSpPr>
        <p:spPr>
          <a:xfrm>
            <a:off x="563215" y="20810562"/>
            <a:ext cx="24423736" cy="14977664"/>
          </a:xfrm>
          <a:prstGeom prst="frame">
            <a:avLst>
              <a:gd name="adj1" fmla="val 1228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algn="ctr"/>
            <a:endParaRPr lang="es-CO" sz="4000">
              <a:solidFill>
                <a:prstClr val="black"/>
              </a:solidFill>
            </a:endParaRPr>
          </a:p>
        </p:txBody>
      </p:sp>
      <p:sp>
        <p:nvSpPr>
          <p:cNvPr id="92" name="23 CuadroTexto"/>
          <p:cNvSpPr txBox="1"/>
          <p:nvPr/>
        </p:nvSpPr>
        <p:spPr>
          <a:xfrm>
            <a:off x="1054154" y="21432047"/>
            <a:ext cx="15013863" cy="5770041"/>
          </a:xfrm>
          <a:prstGeom prst="rect">
            <a:avLst/>
          </a:prstGeom>
          <a:solidFill>
            <a:schemeClr val="bg1"/>
          </a:solidFill>
        </p:spPr>
        <p:txBody>
          <a:bodyPr wrap="square" lIns="349758" tIns="174879" rIns="349758" bIns="174879" rtlCol="0">
            <a:spAutoFit/>
          </a:bodyPr>
          <a:lstStyle/>
          <a:p>
            <a:pPr algn="just"/>
            <a:r>
              <a:rPr lang="es-CO" sz="4400" dirty="0"/>
              <a:t>El proyecto se enfocará en el </a:t>
            </a:r>
            <a:r>
              <a:rPr lang="es-CO" sz="4400" dirty="0" smtClean="0"/>
              <a:t>ahorro y uso eficiente </a:t>
            </a:r>
            <a:r>
              <a:rPr lang="es-CO" sz="4400" dirty="0"/>
              <a:t>de energía eléctrica para iluminación en </a:t>
            </a:r>
            <a:r>
              <a:rPr lang="es-CO" sz="4400" dirty="0" smtClean="0"/>
              <a:t>galpones, la </a:t>
            </a:r>
            <a:r>
              <a:rPr lang="es-CO" sz="4400" dirty="0"/>
              <a:t>meta es impactar por lo menos el 20% de las granjas de engorde de la jurisdicción CAR (130 granjas). </a:t>
            </a:r>
          </a:p>
          <a:p>
            <a:pPr algn="just"/>
            <a:endParaRPr lang="es-CO" sz="4400" dirty="0" smtClean="0"/>
          </a:p>
          <a:p>
            <a:pPr algn="just"/>
            <a:r>
              <a:rPr lang="es-CO" sz="4400" dirty="0" smtClean="0"/>
              <a:t>Mostrar </a:t>
            </a:r>
            <a:r>
              <a:rPr lang="es-CO" sz="4400" dirty="0"/>
              <a:t>mediante ejemplos los beneficios económicos y ambientales del cambio a tecnologías eficientes </a:t>
            </a:r>
            <a:r>
              <a:rPr lang="es-CO" sz="4400"/>
              <a:t>de </a:t>
            </a:r>
            <a:r>
              <a:rPr lang="es-CO" sz="4400" smtClean="0"/>
              <a:t>iluminación, </a:t>
            </a:r>
            <a:r>
              <a:rPr lang="es-CO" sz="4400" dirty="0" smtClean="0"/>
              <a:t>siendo necesario:</a:t>
            </a:r>
            <a:endParaRPr lang="es-CO" sz="4400" dirty="0"/>
          </a:p>
        </p:txBody>
      </p:sp>
      <p:grpSp>
        <p:nvGrpSpPr>
          <p:cNvPr id="50" name="117 Grupo"/>
          <p:cNvGrpSpPr/>
          <p:nvPr/>
        </p:nvGrpSpPr>
        <p:grpSpPr>
          <a:xfrm>
            <a:off x="18701822" y="29399879"/>
            <a:ext cx="5853081" cy="1563811"/>
            <a:chOff x="3896309" y="5545373"/>
            <a:chExt cx="1755811" cy="475915"/>
          </a:xfrm>
        </p:grpSpPr>
        <p:sp>
          <p:nvSpPr>
            <p:cNvPr id="51" name="121 Rectángulo redondeado"/>
            <p:cNvSpPr/>
            <p:nvPr/>
          </p:nvSpPr>
          <p:spPr>
            <a:xfrm>
              <a:off x="3896309" y="5545373"/>
              <a:ext cx="1755811" cy="475915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4000">
                <a:solidFill>
                  <a:schemeClr val="tx1"/>
                </a:solidFill>
              </a:endParaRPr>
            </a:p>
          </p:txBody>
        </p:sp>
        <p:sp>
          <p:nvSpPr>
            <p:cNvPr id="52" name="Rectangle 8"/>
            <p:cNvSpPr txBox="1"/>
            <p:nvPr/>
          </p:nvSpPr>
          <p:spPr>
            <a:xfrm>
              <a:off x="3967930" y="5707179"/>
              <a:ext cx="1612570" cy="28696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CO"/>
              </a:defPPr>
              <a:lvl1pPr algn="ctr">
                <a:defRPr sz="4000">
                  <a:solidFill>
                    <a:schemeClr val="tx1"/>
                  </a:solidFill>
                </a:defRPr>
              </a:lvl1pPr>
            </a:lstStyle>
            <a:p>
              <a:pPr marL="6070" lvl="1" indent="0" algn="ctr">
                <a:buNone/>
              </a:pPr>
              <a:r>
                <a:rPr lang="es-CO" sz="4000" b="1" dirty="0">
                  <a:solidFill>
                    <a:prstClr val="black"/>
                  </a:solidFill>
                  <a:cs typeface="Times New Roman" pitchFamily="18" charset="0"/>
                </a:rPr>
                <a:t>Ahorros en </a:t>
              </a:r>
              <a:r>
                <a:rPr lang="es-CO" sz="4000" b="1" dirty="0" smtClean="0">
                  <a:solidFill>
                    <a:prstClr val="black"/>
                  </a:solidFill>
                  <a:cs typeface="Times New Roman" pitchFamily="18" charset="0"/>
                </a:rPr>
                <a:t>energía:</a:t>
              </a:r>
            </a:p>
            <a:p>
              <a:pPr marL="6070" lvl="1" indent="0" algn="ctr">
                <a:buNone/>
              </a:pPr>
              <a:r>
                <a:rPr lang="en-GB" sz="4000" b="1" dirty="0">
                  <a:solidFill>
                    <a:schemeClr val="tx1"/>
                  </a:solidFill>
                </a:rPr>
                <a:t>868.441</a:t>
              </a:r>
              <a:r>
                <a:rPr lang="es-CO" sz="4000" b="1" dirty="0" smtClean="0">
                  <a:solidFill>
                    <a:prstClr val="black"/>
                  </a:solidFill>
                  <a:cs typeface="Times New Roman" pitchFamily="18" charset="0"/>
                </a:rPr>
                <a:t> </a:t>
              </a:r>
              <a:r>
                <a:rPr lang="es-CO" sz="4000" b="1" dirty="0" err="1" smtClean="0">
                  <a:solidFill>
                    <a:prstClr val="black"/>
                  </a:solidFill>
                  <a:cs typeface="Times New Roman" pitchFamily="18" charset="0"/>
                </a:rPr>
                <a:t>KWh</a:t>
              </a:r>
              <a:r>
                <a:rPr lang="es-CO" sz="4000" b="1" dirty="0" smtClean="0">
                  <a:solidFill>
                    <a:prstClr val="black"/>
                  </a:solidFill>
                  <a:cs typeface="Times New Roman" pitchFamily="18" charset="0"/>
                </a:rPr>
                <a:t>/</a:t>
              </a:r>
              <a:r>
                <a:rPr lang="es-CO" sz="4000" b="1" dirty="0">
                  <a:solidFill>
                    <a:prstClr val="black"/>
                  </a:solidFill>
                  <a:cs typeface="Times New Roman" pitchFamily="18" charset="0"/>
                </a:rPr>
                <a:t>año</a:t>
              </a:r>
            </a:p>
            <a:p>
              <a:pPr marL="6070" lvl="1" indent="0" algn="ctr">
                <a:buNone/>
              </a:pPr>
              <a:endParaRPr lang="es-CO" sz="4000" b="1" dirty="0" smtClean="0">
                <a:solidFill>
                  <a:prstClr val="black"/>
                </a:solidFill>
                <a:cs typeface="Times New Roman" pitchFamily="18" charset="0"/>
              </a:endParaRPr>
            </a:p>
          </p:txBody>
        </p:sp>
      </p:grpSp>
      <p:sp>
        <p:nvSpPr>
          <p:cNvPr id="60" name="71 Pentágono"/>
          <p:cNvSpPr/>
          <p:nvPr/>
        </p:nvSpPr>
        <p:spPr>
          <a:xfrm>
            <a:off x="368895" y="14177399"/>
            <a:ext cx="5104336" cy="2354509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algn="ctr"/>
            <a:r>
              <a:rPr lang="es-CO" sz="3600" b="1" dirty="0">
                <a:solidFill>
                  <a:prstClr val="black"/>
                </a:solidFill>
              </a:rPr>
              <a:t>Causas</a:t>
            </a:r>
          </a:p>
        </p:txBody>
      </p:sp>
      <p:sp>
        <p:nvSpPr>
          <p:cNvPr id="63" name="74 Pentágono"/>
          <p:cNvSpPr/>
          <p:nvPr/>
        </p:nvSpPr>
        <p:spPr>
          <a:xfrm>
            <a:off x="440455" y="11369088"/>
            <a:ext cx="5104336" cy="2606264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algn="ctr"/>
            <a:r>
              <a:rPr lang="es-CO" sz="3600" b="1" dirty="0">
                <a:solidFill>
                  <a:prstClr val="black"/>
                </a:solidFill>
              </a:rPr>
              <a:t>Punto Crítico</a:t>
            </a:r>
          </a:p>
        </p:txBody>
      </p:sp>
      <p:sp>
        <p:nvSpPr>
          <p:cNvPr id="64" name="75 Pentágono"/>
          <p:cNvSpPr/>
          <p:nvPr/>
        </p:nvSpPr>
        <p:spPr>
          <a:xfrm>
            <a:off x="337296" y="16727861"/>
            <a:ext cx="5127072" cy="2354509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algn="ctr"/>
            <a:r>
              <a:rPr lang="es-CO" sz="3600" b="1" dirty="0">
                <a:solidFill>
                  <a:prstClr val="black"/>
                </a:solidFill>
              </a:rPr>
              <a:t>Pérdidas económicas</a:t>
            </a:r>
          </a:p>
        </p:txBody>
      </p:sp>
      <p:sp>
        <p:nvSpPr>
          <p:cNvPr id="65" name="48 Proceso alternativo"/>
          <p:cNvSpPr/>
          <p:nvPr/>
        </p:nvSpPr>
        <p:spPr>
          <a:xfrm>
            <a:off x="9505231" y="11123311"/>
            <a:ext cx="919572" cy="830267"/>
          </a:xfrm>
          <a:prstGeom prst="flowChartAlternateProcess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algn="ctr"/>
            <a:r>
              <a:rPr lang="es-CO" sz="4200" b="1" dirty="0">
                <a:solidFill>
                  <a:schemeClr val="tx1"/>
                </a:solidFill>
              </a:rPr>
              <a:t>1</a:t>
            </a:r>
          </a:p>
        </p:txBody>
      </p:sp>
      <p:pic>
        <p:nvPicPr>
          <p:cNvPr id="1026" name="Picture 2" descr="Mostrando 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628"/>
          <a:stretch/>
        </p:blipFill>
        <p:spPr bwMode="auto">
          <a:xfrm>
            <a:off x="72007" y="38099"/>
            <a:ext cx="3312544" cy="2859271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cdc.gov/spanish/especialesCDC/SalmonellaHuevos/SalmonellaHuevos_b200px.jpg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33" t="4077" r="5343" b="5617"/>
          <a:stretch/>
        </p:blipFill>
        <p:spPr bwMode="auto">
          <a:xfrm>
            <a:off x="18164636" y="4014696"/>
            <a:ext cx="6030227" cy="6455181"/>
          </a:xfrm>
          <a:prstGeom prst="round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elsitioavicola.com/uploads/files/April%202013%20Pictures/13-4-27-luz-y-ponedoras,-efecto-de-luz-y-ponedoras,-el-sitio-avicola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82274" y="11369088"/>
            <a:ext cx="9572629" cy="7353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1041653" y="28034210"/>
            <a:ext cx="789132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s-CO" sz="4400" dirty="0" smtClean="0"/>
              <a:t>Consolidar </a:t>
            </a:r>
            <a:r>
              <a:rPr lang="es-CO" sz="4400" dirty="0"/>
              <a:t>información de alto </a:t>
            </a:r>
            <a:r>
              <a:rPr lang="es-CO" sz="4400" dirty="0" smtClean="0"/>
              <a:t>impacto que </a:t>
            </a:r>
            <a:r>
              <a:rPr lang="es-CO" sz="4400" dirty="0"/>
              <a:t>se divulgará en la pagina oficial de la federación y/o en otros </a:t>
            </a:r>
            <a:r>
              <a:rPr lang="es-CO" sz="4400" dirty="0" smtClean="0"/>
              <a:t>medios.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s-CO" sz="44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CO" sz="4400" dirty="0" smtClean="0"/>
              <a:t>Elaboración </a:t>
            </a:r>
            <a:r>
              <a:rPr lang="es-CO" sz="4400" dirty="0"/>
              <a:t>de una encuesta digital para medir la valoración de importancia de la información suministrada.</a:t>
            </a:r>
            <a:endParaRPr lang="es-CO" sz="4400" dirty="0"/>
          </a:p>
        </p:txBody>
      </p:sp>
      <p:pic>
        <p:nvPicPr>
          <p:cNvPr id="1034" name="Picture 10" descr="http://images.proultry.com/images/company/816/products/800x/avicolas_18.jpg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8" t="2401" r="1592" b="4613"/>
          <a:stretch/>
        </p:blipFill>
        <p:spPr bwMode="auto">
          <a:xfrm>
            <a:off x="16876588" y="21432046"/>
            <a:ext cx="7318275" cy="5314153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www.iluminika.com/images/P/standarclara-08.jpg"/>
          <p:cNvPicPr>
            <a:picLocks noChangeAspect="1" noChangeArrowheads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98" t="11103" r="13052" b="22178"/>
          <a:stretch/>
        </p:blipFill>
        <p:spPr bwMode="auto">
          <a:xfrm>
            <a:off x="18164636" y="31653681"/>
            <a:ext cx="2526205" cy="3516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Reduzca su factura este verano"/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37"/>
          <a:stretch/>
        </p:blipFill>
        <p:spPr bwMode="auto">
          <a:xfrm>
            <a:off x="22287329" y="31668755"/>
            <a:ext cx="2028825" cy="3778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20986770" y="32972985"/>
            <a:ext cx="1216615" cy="11541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Vs.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224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1784</TotalTime>
  <Words>267</Words>
  <Application>Microsoft Office PowerPoint</Application>
  <PresentationFormat>Personalizado</PresentationFormat>
  <Paragraphs>41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Office Theme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Quinones</dc:creator>
  <cp:lastModifiedBy>marcela wilches cifuentes</cp:lastModifiedBy>
  <cp:revision>104</cp:revision>
  <dcterms:created xsi:type="dcterms:W3CDTF">2014-04-15T03:45:59Z</dcterms:created>
  <dcterms:modified xsi:type="dcterms:W3CDTF">2015-01-30T15:06:52Z</dcterms:modified>
</cp:coreProperties>
</file>