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5203150" cy="36004500"/>
  <p:notesSz cx="6858000" cy="9144000"/>
  <p:defaultTextStyle>
    <a:defPPr>
      <a:defRPr lang="es-CO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596" y="804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0B8A-D7BA-4FF1-8EAD-E603E9F8C51F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FD9C3-23EA-42BF-95B0-D1FEA3A2A4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28850" y="685800"/>
            <a:ext cx="24003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8D9A-B5E8-402A-B3E6-2E38A417A97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84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27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84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01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01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8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12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00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56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92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5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41D3-BF97-4625-B3A4-A211B691AFE0}" type="datetimeFigureOut">
              <a:rPr lang="es-CO" smtClean="0"/>
              <a:t>13/02/2015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D019-229A-46AA-84F8-0CAC6CF514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29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23 CuadroTexto"/>
          <p:cNvSpPr txBox="1"/>
          <p:nvPr/>
        </p:nvSpPr>
        <p:spPr>
          <a:xfrm>
            <a:off x="1426619" y="21746666"/>
            <a:ext cx="21710887" cy="4785156"/>
          </a:xfrm>
          <a:prstGeom prst="rect">
            <a:avLst/>
          </a:prstGeom>
          <a:solidFill>
            <a:schemeClr val="bg1"/>
          </a:solidFill>
        </p:spPr>
        <p:txBody>
          <a:bodyPr wrap="square" lIns="349758" tIns="174879" rIns="349758" bIns="174879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</a:rPr>
              <a:t>Disminuir  </a:t>
            </a:r>
            <a:r>
              <a:rPr lang="es-CO" sz="3600" b="1" dirty="0">
                <a:solidFill>
                  <a:prstClr val="black"/>
                </a:solidFill>
              </a:rPr>
              <a:t>el consumo de energía en los diferentes procesos, a través de estrategias de baja </a:t>
            </a:r>
            <a:r>
              <a:rPr lang="es-CO" sz="3600" b="1" dirty="0" smtClean="0">
                <a:solidFill>
                  <a:prstClr val="black"/>
                </a:solidFill>
              </a:rPr>
              <a:t>inversión</a:t>
            </a:r>
          </a:p>
          <a:p>
            <a:pPr algn="ctr"/>
            <a:endParaRPr lang="es-CO" sz="3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3600" dirty="0"/>
              <a:t>Automatizar el encendido y apagado de  los ventiladores según la humedad relativa </a:t>
            </a:r>
            <a:r>
              <a:rPr lang="es-ES_tradnl" sz="3600" dirty="0" smtClean="0"/>
              <a:t>y temperatura del </a:t>
            </a:r>
            <a:r>
              <a:rPr lang="es-ES_tradnl" sz="3600" dirty="0"/>
              <a:t>invernadero.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600" dirty="0" smtClean="0"/>
              <a:t>Instalar </a:t>
            </a:r>
            <a:r>
              <a:rPr lang="es-CO" sz="3600" dirty="0"/>
              <a:t>un variador de velocidad que regule el consumo de energía de acuerdo a la </a:t>
            </a:r>
            <a:r>
              <a:rPr lang="es-CO" sz="3600" dirty="0" smtClean="0"/>
              <a:t>demanda de agua </a:t>
            </a:r>
            <a:r>
              <a:rPr lang="es-CO" sz="3600" dirty="0"/>
              <a:t>requerida.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600" dirty="0" smtClean="0"/>
              <a:t>Disminuir </a:t>
            </a:r>
            <a:r>
              <a:rPr lang="es-CO" sz="3600" dirty="0"/>
              <a:t>las perdidas de frio, mediante la instalación de una pre cámara y cortinas en las puertas de los cuartos fríos. </a:t>
            </a:r>
          </a:p>
        </p:txBody>
      </p:sp>
      <p:sp>
        <p:nvSpPr>
          <p:cNvPr id="100" name="63 Rectángulo"/>
          <p:cNvSpPr/>
          <p:nvPr/>
        </p:nvSpPr>
        <p:spPr>
          <a:xfrm>
            <a:off x="4644778" y="18354188"/>
            <a:ext cx="20282138" cy="1592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3800" dirty="0"/>
          </a:p>
        </p:txBody>
      </p:sp>
      <p:sp>
        <p:nvSpPr>
          <p:cNvPr id="99" name="63 Rectángulo"/>
          <p:cNvSpPr/>
          <p:nvPr/>
        </p:nvSpPr>
        <p:spPr>
          <a:xfrm>
            <a:off x="4644779" y="13994508"/>
            <a:ext cx="20270164" cy="4007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3800" dirty="0"/>
          </a:p>
        </p:txBody>
      </p:sp>
      <p:sp>
        <p:nvSpPr>
          <p:cNvPr id="57" name="56 Rectángulo"/>
          <p:cNvSpPr/>
          <p:nvPr/>
        </p:nvSpPr>
        <p:spPr>
          <a:xfrm>
            <a:off x="205313" y="9098491"/>
            <a:ext cx="8505495" cy="7668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endParaRPr lang="es-CO" sz="4000" dirty="0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0" y="0"/>
            <a:ext cx="25203150" cy="2880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endParaRPr lang="es-CO" sz="6500" b="1" dirty="0">
              <a:solidFill>
                <a:prstClr val="white"/>
              </a:solidFill>
            </a:endParaRPr>
          </a:p>
        </p:txBody>
      </p:sp>
      <p:sp>
        <p:nvSpPr>
          <p:cNvPr id="15" name="AutoShape 250"/>
          <p:cNvSpPr>
            <a:spLocks noChangeArrowheads="1"/>
          </p:cNvSpPr>
          <p:nvPr/>
        </p:nvSpPr>
        <p:spPr bwMode="auto">
          <a:xfrm>
            <a:off x="212174" y="9061448"/>
            <a:ext cx="8335824" cy="74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/>
        </p:spPr>
        <p:txBody>
          <a:bodyPr wrap="square" lIns="0" tIns="0" rIns="0" bIns="69952" anchor="b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PUNTOS </a:t>
            </a:r>
            <a:r>
              <a:rPr lang="es-CO" sz="4400" b="1" dirty="0">
                <a:solidFill>
                  <a:schemeClr val="bg1"/>
                </a:solidFill>
                <a:cs typeface="Arial" panose="020B0604020202020204" pitchFamily="34" charset="0"/>
              </a:rPr>
              <a:t>CRÍTICOS IDENTIFICADOS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593463" y="2667807"/>
            <a:ext cx="12991004" cy="860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t"/>
          <a:lstStyle/>
          <a:p>
            <a:pPr algn="r"/>
            <a:r>
              <a:rPr lang="es-CO" sz="3200" b="1" i="1" dirty="0" smtClean="0">
                <a:solidFill>
                  <a:schemeClr val="tx1"/>
                </a:solidFill>
              </a:rPr>
              <a:t>Autores: </a:t>
            </a:r>
            <a:r>
              <a:rPr lang="es-MX" altLang="es-CO" sz="3200" dirty="0">
                <a:solidFill>
                  <a:schemeClr val="tx1"/>
                </a:solidFill>
                <a:latin typeface="Arial Narrow" panose="020B0606020202030204" pitchFamily="34" charset="0"/>
              </a:rPr>
              <a:t>Deisy Marcela Becerra </a:t>
            </a:r>
            <a:r>
              <a:rPr lang="es-MX" altLang="es-CO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Ariza; Jorge </a:t>
            </a:r>
            <a:r>
              <a:rPr lang="es-MX" altLang="es-CO" sz="3200" dirty="0">
                <a:solidFill>
                  <a:schemeClr val="tx1"/>
                </a:solidFill>
                <a:latin typeface="Arial Narrow" panose="020B0606020202030204" pitchFamily="34" charset="0"/>
              </a:rPr>
              <a:t>Mario </a:t>
            </a:r>
            <a:r>
              <a:rPr lang="es-MX" altLang="es-CO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Álvarez.</a:t>
            </a:r>
            <a:endParaRPr lang="es-MX" altLang="es-CO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MX" altLang="es-CO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MX" altLang="es-CO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CO" sz="3200" b="1" i="1" dirty="0" smtClean="0">
                <a:solidFill>
                  <a:schemeClr val="tx1"/>
                </a:solidFill>
              </a:rPr>
              <a:t> </a:t>
            </a:r>
            <a:endParaRPr lang="es-CO" sz="32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658" y="-330412"/>
            <a:ext cx="19290827" cy="3030830"/>
          </a:xfrm>
          <a:prstGeom prst="rect">
            <a:avLst/>
          </a:prstGeom>
          <a:noFill/>
        </p:spPr>
        <p:txBody>
          <a:bodyPr wrap="square" lIns="349758" tIns="174879" rIns="349758" bIns="174879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haroni" panose="02010803020104030203" pitchFamily="2" charset="-79"/>
              </a:rPr>
              <a:t>EFICIENCIA ENERGÉTICA EN EL CULTIVO Y POSTCOSECHA EN LA FLORICULTURA.</a:t>
            </a:r>
            <a:endParaRPr lang="es-ES" sz="6000" b="1" dirty="0">
              <a:solidFill>
                <a:schemeClr val="bg1">
                  <a:lumMod val="95000"/>
                </a:schemeClr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s-CO" sz="5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::</a:t>
            </a:r>
            <a:r>
              <a:rPr lang="es-CO" sz="5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FLORES SAGARO S.A.</a:t>
            </a:r>
            <a:r>
              <a:rPr lang="es-CO" sz="5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::</a:t>
            </a:r>
            <a:endParaRPr lang="es-CO" sz="5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75" name="45 Conector recto"/>
          <p:cNvCxnSpPr/>
          <p:nvPr/>
        </p:nvCxnSpPr>
        <p:spPr>
          <a:xfrm flipV="1">
            <a:off x="8643804" y="9793338"/>
            <a:ext cx="165240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63 Rectángulo"/>
          <p:cNvSpPr/>
          <p:nvPr/>
        </p:nvSpPr>
        <p:spPr>
          <a:xfrm>
            <a:off x="4644778" y="11521530"/>
            <a:ext cx="20454871" cy="2260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3800" dirty="0"/>
          </a:p>
        </p:txBody>
      </p:sp>
      <p:sp>
        <p:nvSpPr>
          <p:cNvPr id="82" name="71 Pentágono"/>
          <p:cNvSpPr/>
          <p:nvPr/>
        </p:nvSpPr>
        <p:spPr>
          <a:xfrm>
            <a:off x="-76376" y="14639629"/>
            <a:ext cx="4721155" cy="235450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400" b="1" dirty="0">
                <a:solidFill>
                  <a:prstClr val="black"/>
                </a:solidFill>
              </a:rPr>
              <a:t>Causas</a:t>
            </a:r>
          </a:p>
        </p:txBody>
      </p:sp>
      <p:sp>
        <p:nvSpPr>
          <p:cNvPr id="84" name="74 Pentágono"/>
          <p:cNvSpPr/>
          <p:nvPr/>
        </p:nvSpPr>
        <p:spPr>
          <a:xfrm>
            <a:off x="175" y="10945466"/>
            <a:ext cx="4644604" cy="26062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400" b="1" dirty="0">
                <a:solidFill>
                  <a:prstClr val="black"/>
                </a:solidFill>
              </a:rPr>
              <a:t>Punto Crítico</a:t>
            </a:r>
          </a:p>
        </p:txBody>
      </p:sp>
      <p:sp>
        <p:nvSpPr>
          <p:cNvPr id="85" name="75 Pentágono"/>
          <p:cNvSpPr/>
          <p:nvPr/>
        </p:nvSpPr>
        <p:spPr>
          <a:xfrm>
            <a:off x="100027" y="18290282"/>
            <a:ext cx="4648805" cy="158417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400" b="1" dirty="0">
                <a:solidFill>
                  <a:prstClr val="black"/>
                </a:solidFill>
              </a:rPr>
              <a:t>Pérdidas económicas</a:t>
            </a:r>
          </a:p>
        </p:txBody>
      </p:sp>
      <p:sp>
        <p:nvSpPr>
          <p:cNvPr id="89" name="48 Proceso alternativo"/>
          <p:cNvSpPr/>
          <p:nvPr/>
        </p:nvSpPr>
        <p:spPr>
          <a:xfrm>
            <a:off x="5328767" y="10111904"/>
            <a:ext cx="1377201" cy="11551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MX" sz="4200" b="1" dirty="0">
                <a:solidFill>
                  <a:schemeClr val="tx1"/>
                </a:solidFill>
              </a:rPr>
              <a:t>1</a:t>
            </a:r>
            <a:endParaRPr lang="es-CO" sz="4200" b="1" dirty="0">
              <a:solidFill>
                <a:schemeClr val="tx1"/>
              </a:solidFill>
            </a:endParaRPr>
          </a:p>
        </p:txBody>
      </p:sp>
      <p:cxnSp>
        <p:nvCxnSpPr>
          <p:cNvPr id="94" name="44 Conector recto"/>
          <p:cNvCxnSpPr/>
          <p:nvPr/>
        </p:nvCxnSpPr>
        <p:spPr>
          <a:xfrm flipV="1">
            <a:off x="6799347" y="21230017"/>
            <a:ext cx="18483896" cy="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6" descr="http://progressinlending.com/wp-content/uploads/2012/12/money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867" r="13959" b="15496"/>
          <a:stretch/>
        </p:blipFill>
        <p:spPr bwMode="auto">
          <a:xfrm>
            <a:off x="9751299" y="30974026"/>
            <a:ext cx="1482124" cy="1573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110 Rectángulo redondeado"/>
          <p:cNvSpPr/>
          <p:nvPr/>
        </p:nvSpPr>
        <p:spPr>
          <a:xfrm>
            <a:off x="18616238" y="28478844"/>
            <a:ext cx="6239550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000" b="1" dirty="0">
                <a:solidFill>
                  <a:prstClr val="black"/>
                </a:solidFill>
              </a:rPr>
              <a:t>Beneficios ambientales</a:t>
            </a:r>
          </a:p>
        </p:txBody>
      </p:sp>
      <p:pic>
        <p:nvPicPr>
          <p:cNvPr id="97" name="Picture 2" descr="http://www.clipartbest.com/cliparts/bcy/rp5/bcyrp5gc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91" y="33575372"/>
            <a:ext cx="1426648" cy="14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115 Rectángulo redondeado"/>
          <p:cNvSpPr/>
          <p:nvPr/>
        </p:nvSpPr>
        <p:spPr>
          <a:xfrm>
            <a:off x="10241843" y="26139154"/>
            <a:ext cx="761631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000" b="1" dirty="0">
                <a:solidFill>
                  <a:prstClr val="black"/>
                </a:solidFill>
              </a:rPr>
              <a:t>Beneficios económicos</a:t>
            </a:r>
          </a:p>
        </p:txBody>
      </p:sp>
      <p:grpSp>
        <p:nvGrpSpPr>
          <p:cNvPr id="105" name="117 Grupo"/>
          <p:cNvGrpSpPr/>
          <p:nvPr/>
        </p:nvGrpSpPr>
        <p:grpSpPr>
          <a:xfrm>
            <a:off x="11717046" y="28201867"/>
            <a:ext cx="5853081" cy="2041743"/>
            <a:chOff x="3896309" y="5545373"/>
            <a:chExt cx="1755811" cy="475915"/>
          </a:xfrm>
        </p:grpSpPr>
        <p:sp>
          <p:nvSpPr>
            <p:cNvPr id="106" name="121 Rectángulo redondeado"/>
            <p:cNvSpPr/>
            <p:nvPr/>
          </p:nvSpPr>
          <p:spPr>
            <a:xfrm>
              <a:off x="3896309" y="5545373"/>
              <a:ext cx="1755811" cy="4759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000">
                <a:solidFill>
                  <a:schemeClr val="tx1"/>
                </a:solidFill>
              </a:endParaRPr>
            </a:p>
          </p:txBody>
        </p:sp>
        <p:sp>
          <p:nvSpPr>
            <p:cNvPr id="107" name="Rectangle 8"/>
            <p:cNvSpPr txBox="1"/>
            <p:nvPr/>
          </p:nvSpPr>
          <p:spPr>
            <a:xfrm>
              <a:off x="3968317" y="5650403"/>
              <a:ext cx="1612570" cy="2869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4000">
                  <a:solidFill>
                    <a:schemeClr val="tx1"/>
                  </a:solidFill>
                </a:defRPr>
              </a:lvl1pPr>
            </a:lstStyle>
            <a:p>
              <a:r>
                <a:rPr lang="es-CO" b="1" dirty="0"/>
                <a:t>Inversión </a:t>
              </a:r>
              <a:r>
                <a:rPr lang="es-CO" b="1" dirty="0" smtClean="0"/>
                <a:t>inicial</a:t>
              </a:r>
              <a:endParaRPr lang="es-CO" b="1" dirty="0"/>
            </a:p>
            <a:p>
              <a:r>
                <a:rPr lang="es-CO" b="1" dirty="0" smtClean="0"/>
                <a:t>CO</a:t>
              </a:r>
              <a:r>
                <a:rPr lang="es-CO" b="1" dirty="0"/>
                <a:t>$ </a:t>
              </a:r>
              <a:r>
                <a:rPr lang="es-CO" b="1" dirty="0" smtClean="0"/>
                <a:t>22 millones </a:t>
              </a:r>
              <a:endParaRPr lang="es-CO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118 CuadroTexto"/>
              <p:cNvSpPr txBox="1"/>
              <p:nvPr/>
            </p:nvSpPr>
            <p:spPr>
              <a:xfrm>
                <a:off x="9937279" y="28478250"/>
                <a:ext cx="133891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9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sz="9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s-CO" sz="9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CO" sz="9000" b="1" dirty="0"/>
              </a:p>
            </p:txBody>
          </p:sp>
        </mc:Choice>
        <mc:Fallback xmlns="">
          <p:sp>
            <p:nvSpPr>
              <p:cNvPr id="108" name="1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279" y="28478250"/>
                <a:ext cx="1338919" cy="14773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117 Grupo"/>
          <p:cNvGrpSpPr/>
          <p:nvPr/>
        </p:nvGrpSpPr>
        <p:grpSpPr>
          <a:xfrm>
            <a:off x="11729272" y="30722147"/>
            <a:ext cx="5853081" cy="2041743"/>
            <a:chOff x="3896309" y="5556209"/>
            <a:chExt cx="1755811" cy="475915"/>
          </a:xfrm>
        </p:grpSpPr>
        <p:sp>
          <p:nvSpPr>
            <p:cNvPr id="73" name="121 Rectángulo redondeado"/>
            <p:cNvSpPr/>
            <p:nvPr/>
          </p:nvSpPr>
          <p:spPr>
            <a:xfrm>
              <a:off x="3896309" y="5556209"/>
              <a:ext cx="1755811" cy="4759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000">
                <a:solidFill>
                  <a:schemeClr val="tx1"/>
                </a:solidFill>
              </a:endParaRPr>
            </a:p>
          </p:txBody>
        </p:sp>
        <p:sp>
          <p:nvSpPr>
            <p:cNvPr id="74" name="Rectangle 8"/>
            <p:cNvSpPr txBox="1"/>
            <p:nvPr/>
          </p:nvSpPr>
          <p:spPr>
            <a:xfrm>
              <a:off x="3968317" y="5629637"/>
              <a:ext cx="1612570" cy="2869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4000">
                  <a:solidFill>
                    <a:schemeClr val="tx1"/>
                  </a:solidFill>
                </a:defRPr>
              </a:lvl1pPr>
            </a:lstStyle>
            <a:p>
              <a:r>
                <a:rPr lang="es-CO" b="1" dirty="0"/>
                <a:t>Ahorros </a:t>
              </a:r>
              <a:r>
                <a:rPr lang="es-CO" b="1" dirty="0" smtClean="0"/>
                <a:t>económicos    CO$ 34 </a:t>
              </a:r>
              <a:r>
                <a:rPr lang="es-CO" b="1" dirty="0"/>
                <a:t>millones </a:t>
              </a:r>
            </a:p>
          </p:txBody>
        </p:sp>
      </p:grpSp>
      <p:grpSp>
        <p:nvGrpSpPr>
          <p:cNvPr id="78" name="117 Grupo"/>
          <p:cNvGrpSpPr/>
          <p:nvPr/>
        </p:nvGrpSpPr>
        <p:grpSpPr>
          <a:xfrm>
            <a:off x="11789054" y="33242428"/>
            <a:ext cx="5853081" cy="2041743"/>
            <a:chOff x="3896309" y="5562108"/>
            <a:chExt cx="1755811" cy="475915"/>
          </a:xfrm>
        </p:grpSpPr>
        <p:sp>
          <p:nvSpPr>
            <p:cNvPr id="79" name="121 Rectángulo redondeado"/>
            <p:cNvSpPr/>
            <p:nvPr/>
          </p:nvSpPr>
          <p:spPr>
            <a:xfrm>
              <a:off x="3896309" y="5562108"/>
              <a:ext cx="1755811" cy="4759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000">
                <a:solidFill>
                  <a:schemeClr val="tx1"/>
                </a:solidFill>
              </a:endParaRPr>
            </a:p>
          </p:txBody>
        </p:sp>
        <p:sp>
          <p:nvSpPr>
            <p:cNvPr id="90" name="Rectangle 8"/>
            <p:cNvSpPr txBox="1"/>
            <p:nvPr/>
          </p:nvSpPr>
          <p:spPr>
            <a:xfrm>
              <a:off x="3968317" y="5717492"/>
              <a:ext cx="1612570" cy="2869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4000">
                  <a:solidFill>
                    <a:schemeClr val="tx1"/>
                  </a:solidFill>
                </a:defRPr>
              </a:lvl1pPr>
            </a:lstStyle>
            <a:p>
              <a:r>
                <a:rPr lang="es-CO" b="1" dirty="0">
                  <a:cs typeface="Times New Roman" pitchFamily="18" charset="0"/>
                </a:rPr>
                <a:t>Tiempo de retorno de </a:t>
              </a:r>
              <a:r>
                <a:rPr lang="es-CO" b="1" dirty="0" smtClean="0">
                  <a:cs typeface="Times New Roman" pitchFamily="18" charset="0"/>
                </a:rPr>
                <a:t>inversión</a:t>
              </a:r>
              <a:endParaRPr lang="es-CO" b="1" dirty="0">
                <a:cs typeface="Times New Roman" pitchFamily="18" charset="0"/>
              </a:endParaRPr>
            </a:p>
            <a:p>
              <a:r>
                <a:rPr lang="es-CO" b="1" dirty="0" smtClean="0">
                  <a:cs typeface="Times New Roman" pitchFamily="18" charset="0"/>
                </a:rPr>
                <a:t> </a:t>
              </a:r>
              <a:r>
                <a:rPr lang="es-CO" b="1" dirty="0">
                  <a:cs typeface="Times New Roman" pitchFamily="18" charset="0"/>
                </a:rPr>
                <a:t>8 meses</a:t>
              </a:r>
            </a:p>
            <a:p>
              <a:endParaRPr lang="es-CO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46 Rectángulo"/>
          <p:cNvSpPr/>
          <p:nvPr/>
        </p:nvSpPr>
        <p:spPr>
          <a:xfrm>
            <a:off x="17769104" y="30574729"/>
            <a:ext cx="1465306" cy="144362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2161"/>
              <a:satOff val="121"/>
              <a:lumOff val="-15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46 Rectángulo"/>
          <p:cNvSpPr/>
          <p:nvPr/>
        </p:nvSpPr>
        <p:spPr>
          <a:xfrm>
            <a:off x="6395708" y="10555689"/>
            <a:ext cx="1120003" cy="99902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2161"/>
              <a:satOff val="121"/>
              <a:lumOff val="-15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1 Grupo"/>
          <p:cNvGrpSpPr/>
          <p:nvPr/>
        </p:nvGrpSpPr>
        <p:grpSpPr>
          <a:xfrm>
            <a:off x="8407" y="20827746"/>
            <a:ext cx="6840934" cy="895899"/>
            <a:chOff x="75252" y="22620683"/>
            <a:chExt cx="8743747" cy="1772710"/>
          </a:xfrm>
        </p:grpSpPr>
        <p:sp>
          <p:nvSpPr>
            <p:cNvPr id="58" name="57 Rectángulo"/>
            <p:cNvSpPr/>
            <p:nvPr/>
          </p:nvSpPr>
          <p:spPr>
            <a:xfrm>
              <a:off x="75252" y="22620683"/>
              <a:ext cx="8679847" cy="1772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000" dirty="0">
                <a:solidFill>
                  <a:prstClr val="white"/>
                </a:solidFill>
              </a:endParaRPr>
            </a:p>
          </p:txBody>
        </p:sp>
        <p:sp>
          <p:nvSpPr>
            <p:cNvPr id="49" name="AutoShape 250"/>
            <p:cNvSpPr>
              <a:spLocks noChangeArrowheads="1"/>
            </p:cNvSpPr>
            <p:nvPr/>
          </p:nvSpPr>
          <p:spPr bwMode="auto">
            <a:xfrm>
              <a:off x="483175" y="23440238"/>
              <a:ext cx="8335824" cy="74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square" lIns="0" tIns="0" rIns="0" bIns="69952" anchor="b">
              <a:spAutoFit/>
            </a:bodyPr>
            <a:lstStyle/>
            <a:p>
              <a:r>
                <a:rPr lang="es-CO" sz="4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PROYECTO DE PML</a:t>
              </a:r>
              <a:endParaRPr lang="es-CO" sz="4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3" name="41 Marco"/>
          <p:cNvSpPr/>
          <p:nvPr/>
        </p:nvSpPr>
        <p:spPr>
          <a:xfrm>
            <a:off x="205313" y="21808242"/>
            <a:ext cx="24781638" cy="13979984"/>
          </a:xfrm>
          <a:prstGeom prst="frame">
            <a:avLst>
              <a:gd name="adj1" fmla="val 12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endParaRPr lang="es-CO" sz="4000">
              <a:solidFill>
                <a:prstClr val="black"/>
              </a:solidFill>
            </a:endParaRPr>
          </a:p>
        </p:txBody>
      </p:sp>
      <p:grpSp>
        <p:nvGrpSpPr>
          <p:cNvPr id="50" name="117 Grupo"/>
          <p:cNvGrpSpPr/>
          <p:nvPr/>
        </p:nvGrpSpPr>
        <p:grpSpPr>
          <a:xfrm>
            <a:off x="19355179" y="30523558"/>
            <a:ext cx="5354024" cy="1494799"/>
            <a:chOff x="3896309" y="5545373"/>
            <a:chExt cx="1755811" cy="475915"/>
          </a:xfrm>
        </p:grpSpPr>
        <p:sp>
          <p:nvSpPr>
            <p:cNvPr id="51" name="121 Rectángulo redondeado"/>
            <p:cNvSpPr/>
            <p:nvPr/>
          </p:nvSpPr>
          <p:spPr>
            <a:xfrm>
              <a:off x="3896309" y="5545373"/>
              <a:ext cx="1755811" cy="4759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000">
                <a:solidFill>
                  <a:schemeClr val="tx1"/>
                </a:solidFill>
              </a:endParaRPr>
            </a:p>
          </p:txBody>
        </p:sp>
        <p:sp>
          <p:nvSpPr>
            <p:cNvPr id="52" name="Rectangle 8"/>
            <p:cNvSpPr txBox="1"/>
            <p:nvPr/>
          </p:nvSpPr>
          <p:spPr>
            <a:xfrm>
              <a:off x="3903209" y="5730673"/>
              <a:ext cx="1612570" cy="2869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4000">
                  <a:solidFill>
                    <a:schemeClr val="tx1"/>
                  </a:solidFill>
                </a:defRPr>
              </a:lvl1pPr>
            </a:lstStyle>
            <a:p>
              <a:pPr marL="6070" lvl="1" indent="0" algn="ctr">
                <a:buNone/>
              </a:pPr>
              <a:r>
                <a:rPr lang="es-CO" sz="4000" b="1" dirty="0">
                  <a:solidFill>
                    <a:prstClr val="black"/>
                  </a:solidFill>
                  <a:cs typeface="Times New Roman" pitchFamily="18" charset="0"/>
                </a:rPr>
                <a:t>Ahorros en </a:t>
              </a:r>
              <a:r>
                <a:rPr lang="es-CO" sz="4000" b="1" dirty="0" smtClean="0">
                  <a:solidFill>
                    <a:prstClr val="black"/>
                  </a:solidFill>
                  <a:cs typeface="Times New Roman" pitchFamily="18" charset="0"/>
                </a:rPr>
                <a:t>energía:</a:t>
              </a:r>
            </a:p>
            <a:p>
              <a:pPr marL="6070" lvl="1" algn="ctr"/>
              <a:r>
                <a:rPr lang="es-CO" sz="4000" b="1" dirty="0">
                  <a:solidFill>
                    <a:prstClr val="black"/>
                  </a:solidFill>
                  <a:cs typeface="Times New Roman" pitchFamily="18" charset="0"/>
                </a:rPr>
                <a:t>135.132 </a:t>
              </a:r>
              <a:r>
                <a:rPr lang="es-CO" sz="4000" b="1" dirty="0" err="1">
                  <a:solidFill>
                    <a:prstClr val="black"/>
                  </a:solidFill>
                  <a:cs typeface="Times New Roman" pitchFamily="18" charset="0"/>
                </a:rPr>
                <a:t>Kw</a:t>
              </a:r>
              <a:r>
                <a:rPr lang="es-CO" sz="4000" b="1" dirty="0">
                  <a:solidFill>
                    <a:prstClr val="black"/>
                  </a:solidFill>
                  <a:cs typeface="Times New Roman" pitchFamily="18" charset="0"/>
                </a:rPr>
                <a:t>/año</a:t>
              </a:r>
            </a:p>
            <a:p>
              <a:pPr marL="6070" lvl="1" indent="0" algn="ctr">
                <a:buNone/>
              </a:pPr>
              <a:endParaRPr lang="es-CO" sz="4000" b="1" dirty="0" smtClean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sp>
        <p:nvSpPr>
          <p:cNvPr id="71" name="48 Proceso alternativo"/>
          <p:cNvSpPr/>
          <p:nvPr/>
        </p:nvSpPr>
        <p:spPr>
          <a:xfrm>
            <a:off x="18146191" y="10050974"/>
            <a:ext cx="1310779" cy="11551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2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" name="Picture 2" descr="LogoSaga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7" y="309222"/>
            <a:ext cx="5513944" cy="23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48071" y="3816674"/>
            <a:ext cx="12601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CO" sz="4000" b="1" dirty="0"/>
              <a:t>Sector Económico</a:t>
            </a:r>
            <a:r>
              <a:rPr lang="es-CO" sz="4000" b="1" dirty="0" smtClean="0"/>
              <a:t>: </a:t>
            </a:r>
            <a:r>
              <a:rPr lang="es-CO" sz="4000" dirty="0" smtClean="0"/>
              <a:t>Agricultura.</a:t>
            </a:r>
            <a:endParaRPr lang="es-CO" sz="4000" dirty="0"/>
          </a:p>
          <a:p>
            <a:r>
              <a:rPr lang="es-CO" sz="4000" b="1" dirty="0"/>
              <a:t>Actividad Principal: </a:t>
            </a:r>
            <a:r>
              <a:rPr lang="es-CO" sz="4000" dirty="0"/>
              <a:t>Producción y exportación </a:t>
            </a:r>
            <a:r>
              <a:rPr lang="es-CO" sz="4000" dirty="0" smtClean="0"/>
              <a:t>de flores</a:t>
            </a:r>
          </a:p>
          <a:p>
            <a:r>
              <a:rPr lang="es-CO" sz="4000" b="1" dirty="0" smtClean="0"/>
              <a:t>Ubicación: </a:t>
            </a:r>
            <a:r>
              <a:rPr lang="es-CO" sz="4000" dirty="0"/>
              <a:t>Km. 4.2 Vía Suba </a:t>
            </a:r>
            <a:r>
              <a:rPr lang="es-CO" sz="4000" dirty="0" smtClean="0"/>
              <a:t>– Cota.</a:t>
            </a:r>
          </a:p>
          <a:p>
            <a:r>
              <a:rPr lang="es-MX" sz="4000" b="1" dirty="0" smtClean="0"/>
              <a:t>Numero de empleados: </a:t>
            </a:r>
            <a:r>
              <a:rPr lang="es-MX" sz="4000" dirty="0" smtClean="0"/>
              <a:t>850</a:t>
            </a:r>
            <a:endParaRPr lang="es-CO" sz="4000" dirty="0"/>
          </a:p>
          <a:p>
            <a:pPr fontAlgn="t"/>
            <a:r>
              <a:rPr lang="es-CO" sz="4000" b="1" dirty="0" smtClean="0"/>
              <a:t>Mercados </a:t>
            </a:r>
            <a:r>
              <a:rPr lang="es-CO" sz="4000" b="1" dirty="0"/>
              <a:t>Principales: </a:t>
            </a:r>
            <a:r>
              <a:rPr lang="es-CO" sz="4000" dirty="0"/>
              <a:t>Rusia, </a:t>
            </a:r>
            <a:r>
              <a:rPr lang="es-CO" sz="4000" dirty="0" smtClean="0"/>
              <a:t>Japón, Estados Unidos</a:t>
            </a:r>
            <a:r>
              <a:rPr lang="es-CO" sz="4000" dirty="0"/>
              <a:t>, Canadá, Inglaterra, Australia, </a:t>
            </a:r>
            <a:r>
              <a:rPr lang="es-CO" sz="4000" dirty="0" smtClean="0"/>
              <a:t>países </a:t>
            </a:r>
            <a:r>
              <a:rPr lang="es-CO" sz="4000" dirty="0"/>
              <a:t>de la Comunidad Europea.</a:t>
            </a:r>
          </a:p>
          <a:p>
            <a:pPr fontAlgn="t"/>
            <a:endParaRPr lang="es-CO" sz="4000" dirty="0"/>
          </a:p>
        </p:txBody>
      </p:sp>
      <p:sp>
        <p:nvSpPr>
          <p:cNvPr id="77" name="48 Proceso alternativo"/>
          <p:cNvSpPr/>
          <p:nvPr/>
        </p:nvSpPr>
        <p:spPr>
          <a:xfrm>
            <a:off x="11593463" y="10031119"/>
            <a:ext cx="1377201" cy="11551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58" tIns="174879" rIns="349758" bIns="174879" rtlCol="0" anchor="ctr"/>
          <a:lstStyle/>
          <a:p>
            <a:pPr algn="ctr"/>
            <a:r>
              <a:rPr lang="es-CO" sz="4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46 Rectángulo"/>
          <p:cNvSpPr/>
          <p:nvPr/>
        </p:nvSpPr>
        <p:spPr>
          <a:xfrm>
            <a:off x="12673583" y="10513418"/>
            <a:ext cx="1120003" cy="99902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2161"/>
              <a:satOff val="121"/>
              <a:lumOff val="-15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8" name="46 Rectángulo"/>
          <p:cNvSpPr/>
          <p:nvPr/>
        </p:nvSpPr>
        <p:spPr>
          <a:xfrm>
            <a:off x="19011320" y="10513418"/>
            <a:ext cx="1120003" cy="99902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2161"/>
              <a:satOff val="121"/>
              <a:lumOff val="-15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uadroTexto 5"/>
          <p:cNvSpPr txBox="1"/>
          <p:nvPr/>
        </p:nvSpPr>
        <p:spPr>
          <a:xfrm>
            <a:off x="4680695" y="11626627"/>
            <a:ext cx="6300788" cy="84638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Alto consumo de energía en ventiladores (63.938 </a:t>
            </a:r>
            <a:r>
              <a:rPr lang="es-CO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/año, lo cual equivale al  4,1 % del consumo de energía total anual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ctr"/>
            <a:endParaRPr lang="es-CO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Se tiene un sistema de ventilación forzada para manejo de humedad relativa y temperatura los cuales funcionan 24 horas consecutivas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CO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27.972 </a:t>
            </a:r>
            <a:r>
              <a:rPr lang="es-CO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s-CO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/año</a:t>
            </a:r>
          </a:p>
          <a:p>
            <a:pPr lvl="0" algn="ctr" fontAlgn="ctr"/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CO$ 6,78 millones/año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CO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11249234" y="11626627"/>
            <a:ext cx="6300788" cy="84638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5113" indent="-265113" 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Alto consumo de energía en bombas- riego (253.002Kw/año, lo cual equivale al  16,1 % del consumo de energía total anual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ctr"/>
            <a:endParaRPr lang="es-MX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En el Cultivo se usan 66 m3 en </a:t>
            </a:r>
            <a:r>
              <a:rPr lang="es-CO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drench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, fumigación y lavado cintas haciendo uso del 20% de la capacidad de la bomba. </a:t>
            </a:r>
          </a:p>
          <a:p>
            <a:pPr algn="ctr" fontAlgn="ctr"/>
            <a:endParaRPr lang="es-CO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endParaRPr lang="es-MX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37.440 </a:t>
            </a:r>
            <a:r>
              <a:rPr lang="es-CO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s-CO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/año</a:t>
            </a:r>
          </a:p>
          <a:p>
            <a:pPr algn="ctr" defTabSz="914400">
              <a:defRPr/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CO$ 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9,53 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millones/año</a:t>
            </a:r>
            <a:b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17772423" y="11626627"/>
            <a:ext cx="7146909" cy="84638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Alto consumo de energía en cuartos fríos de 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post-cosecha (10´363.86 </a:t>
            </a:r>
            <a:r>
              <a:rPr lang="es-CO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/año, lo cual equivale al 65,9 % del consumo de energía total anual).</a:t>
            </a:r>
          </a:p>
          <a:p>
            <a:pPr lvl="0" algn="ctr" defTabSz="914400">
              <a:defRPr/>
            </a:pPr>
            <a:endParaRPr lang="es-CO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defTabSz="914400">
              <a:defRPr/>
            </a:pP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Post-cosecha Clavel existe puertas de 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vaivén 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las cuales por el flujo de personal se mantienen 8 horas abiertas (recepción clavel y empaque).</a:t>
            </a:r>
          </a:p>
          <a:p>
            <a:pPr lvl="0" algn="ctr" defTabSz="914400">
              <a:defRPr/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En las puertas de los cuartos 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fríos 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Post-cosecha Rosas  área de recepción de variedad, rojo y Despachos existen cortinas sencillas.</a:t>
            </a:r>
          </a:p>
          <a:p>
            <a:pPr algn="ctr" fontAlgn="ctr"/>
            <a:endParaRPr lang="es-MX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r>
              <a:rPr lang="es-MX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69,120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CO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s-CO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/año </a:t>
            </a:r>
            <a:endParaRPr lang="es-CO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fontAlgn="ctr"/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CO$ </a:t>
            </a:r>
            <a:r>
              <a:rPr lang="es-CO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17,58 </a:t>
            </a: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</a:rPr>
              <a:t>millones/año</a:t>
            </a:r>
            <a:endParaRPr lang="es-CO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ctr"/>
            <a:endParaRPr lang="es-CO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36827" y="26554843"/>
            <a:ext cx="7650382" cy="8532493"/>
            <a:chOff x="313150" y="27110045"/>
            <a:chExt cx="7650382" cy="853249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8"/>
            <a:srcRect l="33397" t="8657" r="32844" b="14563"/>
            <a:stretch/>
          </p:blipFill>
          <p:spPr>
            <a:xfrm>
              <a:off x="313150" y="27110045"/>
              <a:ext cx="6672847" cy="8532493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3" name="Grupo 12"/>
            <p:cNvGrpSpPr/>
            <p:nvPr/>
          </p:nvGrpSpPr>
          <p:grpSpPr>
            <a:xfrm>
              <a:off x="4380086" y="27297804"/>
              <a:ext cx="3583446" cy="2708920"/>
              <a:chOff x="4380086" y="27297804"/>
              <a:chExt cx="3583446" cy="2708920"/>
            </a:xfrm>
          </p:grpSpPr>
          <p:sp>
            <p:nvSpPr>
              <p:cNvPr id="12" name="Llamada rectangular 11"/>
              <p:cNvSpPr/>
              <p:nvPr/>
            </p:nvSpPr>
            <p:spPr>
              <a:xfrm>
                <a:off x="4397963" y="27297804"/>
                <a:ext cx="3565569" cy="2606354"/>
              </a:xfrm>
              <a:prstGeom prst="wedgeRectCallout">
                <a:avLst>
                  <a:gd name="adj1" fmla="val -73133"/>
                  <a:gd name="adj2" fmla="val 486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 cmpd="sng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110" name="Imagen 109"/>
              <p:cNvPicPr>
                <a:picLocks noChangeAspect="1"/>
              </p:cNvPicPr>
              <p:nvPr/>
            </p:nvPicPr>
            <p:blipFill rotWithShape="1">
              <a:blip r:embed="rId9"/>
              <a:srcRect l="32290" t="12594" r="29523" b="36219"/>
              <a:stretch/>
            </p:blipFill>
            <p:spPr>
              <a:xfrm>
                <a:off x="4380086" y="27306156"/>
                <a:ext cx="3583446" cy="27005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11" name="Imagen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55071" y="2249278"/>
            <a:ext cx="6342892" cy="845719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42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390</Words>
  <Application>Microsoft Office PowerPoint</Application>
  <PresentationFormat>Personalizado</PresentationFormat>
  <Paragraphs>61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Quinones</dc:creator>
  <cp:lastModifiedBy>Andrea Biviana Quiaones Sanchez </cp:lastModifiedBy>
  <cp:revision>100</cp:revision>
  <dcterms:created xsi:type="dcterms:W3CDTF">2014-04-15T03:45:59Z</dcterms:created>
  <dcterms:modified xsi:type="dcterms:W3CDTF">2015-02-13T15:44:30Z</dcterms:modified>
</cp:coreProperties>
</file>